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52" r:id="rId12"/>
    <p:sldId id="267" r:id="rId13"/>
    <p:sldId id="353" r:id="rId14"/>
    <p:sldId id="354" r:id="rId15"/>
    <p:sldId id="406" r:id="rId16"/>
    <p:sldId id="268" r:id="rId17"/>
    <p:sldId id="269" r:id="rId18"/>
    <p:sldId id="270" r:id="rId19"/>
    <p:sldId id="272" r:id="rId20"/>
    <p:sldId id="271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405" r:id="rId30"/>
    <p:sldId id="281" r:id="rId31"/>
    <p:sldId id="282" r:id="rId32"/>
    <p:sldId id="283" r:id="rId33"/>
    <p:sldId id="284" r:id="rId34"/>
    <p:sldId id="309" r:id="rId35"/>
    <p:sldId id="285" r:id="rId36"/>
    <p:sldId id="286" r:id="rId37"/>
    <p:sldId id="287" r:id="rId38"/>
    <p:sldId id="321" r:id="rId39"/>
    <p:sldId id="351" r:id="rId40"/>
    <p:sldId id="289" r:id="rId41"/>
    <p:sldId id="288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403" r:id="rId52"/>
    <p:sldId id="404" r:id="rId53"/>
    <p:sldId id="326" r:id="rId54"/>
    <p:sldId id="355" r:id="rId55"/>
    <p:sldId id="393" r:id="rId56"/>
    <p:sldId id="290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61"/>
  </p:normalViewPr>
  <p:slideViewPr>
    <p:cSldViewPr snapToGrid="0" snapToObjects="1">
      <p:cViewPr varScale="1">
        <p:scale>
          <a:sx n="76" d="100"/>
          <a:sy n="76" d="100"/>
        </p:scale>
        <p:origin x="21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6DD3B-6EC2-7B42-943D-F0125047E467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E3527-6337-4340-8021-0CF06837F9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3057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39651-9F4B-1144-977F-ED473C3255D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1729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FE0267CB-1189-DF4C-8254-ED3EC5942E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569913" y="844550"/>
            <a:ext cx="5707062" cy="32115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40FED6D8-2256-CC4D-87EC-1AB76874DE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59275"/>
            <a:ext cx="5032375" cy="41322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346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B08B7-8975-2347-82A3-9DFA663C7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F603FE-E934-4044-89E9-1EB6F826C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C3FE09-6F97-7840-991E-B3DB62329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D446-5579-0244-9AB9-0E86A405D009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5D1CF3-3B0C-F74C-A32F-6AD40C454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EB29D3-DD6C-4043-BCBC-6889AE5B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9845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20961D-BAD8-1040-9E1C-2E0C6BB0E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16462DD-6564-064A-8B1F-C492C6B8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FCC96C-84E0-BC4F-9517-B5274AAD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D446-5579-0244-9AB9-0E86A405D009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2705A4-DBCC-CD4B-BB18-D9E090016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FB651C-449B-ED48-BD2C-462ABFF5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419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1E5B7E3-0C43-614C-B436-960BDAC40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5CD30E-5F29-D84B-AAF5-D884FB5A5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217975-91EB-934A-A481-FA74237CB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D446-5579-0244-9AB9-0E86A405D009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CBB7BD-C8D3-2944-9CA7-B474174D0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3CB956-9A9D-EF48-A6F2-F31C3184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0284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85" y="0"/>
            <a:ext cx="10390716" cy="901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96384" y="1223964"/>
            <a:ext cx="11243733" cy="52212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986F5-1540-C64E-A086-CF5FAF13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5CFFB36-B2B0-B14D-8356-A0D57344AF6A}" type="datetime1">
              <a:rPr lang="en-US" altLang="zh-CN"/>
              <a:pPr>
                <a:defRPr/>
              </a:pPr>
              <a:t>4/24/20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E9702-8BE2-F542-B2CC-E57A40BD9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中国矿业大学信息与电气工程学院</a:t>
            </a: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FFDBE-2261-D34F-98A2-3FE0531C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1EFA88AA-AFA6-E84D-984E-1C04FB9FB6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8878595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77AE8-CFFE-7740-9098-C6A5430F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22E5C3-E887-234F-AD49-1A3016DA4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7E148D-FD44-1842-ABC0-999CF7B42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D446-5579-0244-9AB9-0E86A405D009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EEA691-2D9A-2A45-867C-E6777484A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F79098-93F6-7A43-AB8E-B93C03E6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111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C4280-09EA-5243-8EF9-34B14987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D0B5A5-38A0-B44E-824C-70750C939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5479F7-5B43-4244-9D1C-A20988E91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D446-5579-0244-9AB9-0E86A405D009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AE992E-0319-4148-8C12-E1C6A9FE3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5EB0CE-CA35-9C47-8DFB-8D313FE5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8637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493B2-26FC-0A4C-B488-3B2F31A8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63E774-2488-4941-9C21-864C4B92D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7F866B-33B1-8C4E-89AE-780E36100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371677-E5A6-444B-B54C-4083EA6D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D446-5579-0244-9AB9-0E86A405D009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C50D1A-6B00-134C-A4F9-324B1CFAE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008CCD-AF62-6942-81E0-6CD97BBA9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186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9D5B2-70EC-9D44-B04C-DABE241FF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41849F-DB7F-5A4E-907E-D82FC76CF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4BDBA8-6E58-8242-A1D2-1E60AA333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A639B2-9802-6342-AB9D-5740904ED0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8AF310-2C02-8C4A-A44F-E8E6CD9FF2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F822DC-6BD1-1541-B86A-6D5909D8F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D446-5579-0244-9AB9-0E86A405D009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A39B05-CE7A-CE45-ABDE-DD1B3991B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E25F610-D664-3149-8CCF-B65B94BC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367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195EE-3EA1-D14C-888D-90F222426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363EAC-F11C-F544-A614-9523D7A1A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D446-5579-0244-9AB9-0E86A405D009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474380-D50F-0A44-BE9F-658D2A36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6C419C-8FAD-1848-9143-CFE29E04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3109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3FDB08-C853-9C4A-AFE1-EAED29AFD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D446-5579-0244-9AB9-0E86A405D009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0113DA-C0CE-114F-A16F-36CD09CA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2AB448-D9FD-B942-947E-02254756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7649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50205-4203-9B47-A9D7-55255FCAA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2BE02-35CE-CF4B-8906-95EFB47EF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5BF9D6-4310-AC47-AB41-CFFCB4B33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CB572C-DA34-7844-BFF4-46277F6C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D446-5579-0244-9AB9-0E86A405D009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064B5D-1244-B447-83FB-A2E6B38E4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5F31E4-A3F8-7344-B998-4A1759325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038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01BDE-1013-0548-8C93-A260FF0E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442057-21E6-BB48-8BAD-A5B1F3A45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938A81-E365-0447-BB7C-198E8CBCD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91257F-1AE8-654B-9CA7-83608360C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D446-5579-0244-9AB9-0E86A405D009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485417-D663-CE48-A1AE-AABA543C4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3D3378-BB3E-5043-9C0C-5B148EA8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1227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AAC18A1-7A11-1D4B-A2A8-F427C76B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0C6179-74FB-1A4A-88B6-101554072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C2C2D0-F7A8-FA44-9256-BCD4C98FD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D446-5579-0244-9AB9-0E86A405D009}" type="datetimeFigureOut">
              <a:rPr kumimoji="1" lang="zh-CN" altLang="en-US" smtClean="0"/>
              <a:t>2020/4/24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543808-3131-8D4F-867C-83EC544FD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EC9146-8315-6443-945E-5C09DF463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528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嵌入式应用系统设计</a:t>
            </a:r>
            <a:br>
              <a:rPr kumimoji="1" lang="en-US" altLang="zh-CN" dirty="0"/>
            </a:br>
            <a:r>
              <a:rPr kumimoji="1" lang="en-US" altLang="zh-CN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embedded application system</a:t>
            </a:r>
            <a:r>
              <a:rPr kumimoji="1" lang="zh-CN" altLang="en-US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kumimoji="1" lang="en-US" altLang="zh-CN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design</a:t>
            </a:r>
            <a:endParaRPr kumimoji="1" lang="zh-CN" altLang="en-US" sz="32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主讲教师：黄建伟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0647" y="309282"/>
            <a:ext cx="283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内工大研究生专业选修课</a:t>
            </a:r>
          </a:p>
        </p:txBody>
      </p:sp>
    </p:spTree>
    <p:extLst>
      <p:ext uri="{BB962C8B-B14F-4D97-AF65-F5344CB8AC3E}">
        <p14:creationId xmlns:p14="http://schemas.microsoft.com/office/powerpoint/2010/main" val="1817717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93878-1689-974C-AC69-7719BEE7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冯</a:t>
            </a:r>
            <a:r>
              <a:rPr kumimoji="1" lang="en-US" altLang="zh-CN" dirty="0"/>
              <a:t>.</a:t>
            </a:r>
            <a:r>
              <a:rPr kumimoji="1" lang="zh-CN" altLang="en-US" dirty="0"/>
              <a:t>诺依曼体系结构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8427F0C3-E9CE-8F41-83B7-6598D9DAED5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362683"/>
              </p:ext>
            </p:extLst>
          </p:nvPr>
        </p:nvGraphicFramePr>
        <p:xfrm>
          <a:off x="1341434" y="2198688"/>
          <a:ext cx="8935561" cy="3931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" r:id="rId3" imgW="2317750" imgH="933450" progId="Paint.Picture">
                  <p:embed/>
                </p:oleObj>
              </mc:Choice>
              <mc:Fallback>
                <p:oleObj r:id="rId3" imgW="2317750" imgH="933450" progId="Paint.Picture">
                  <p:embed/>
                  <p:pic>
                    <p:nvPicPr>
                      <p:cNvPr id="12291" name="Object 4">
                        <a:extLst>
                          <a:ext uri="{FF2B5EF4-FFF2-40B4-BE49-F238E27FC236}">
                            <a16:creationId xmlns:a16="http://schemas.microsoft.com/office/drawing/2014/main" id="{338D56F2-0780-2B4E-9C75-AFCF81122B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434" y="2198688"/>
                        <a:ext cx="8935561" cy="39311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6334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6EAED77E-9C75-234A-914B-AD8185542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679" y="298965"/>
            <a:ext cx="6781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550" tIns="41275" rIns="82550" bIns="41275"/>
          <a:lstStyle>
            <a:lvl1pPr marL="254000" indent="-2540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SzPct val="75000"/>
            </a:pPr>
            <a:r>
              <a:rPr lang="zh-CN" altLang="en-US" sz="2800" b="1" dirty="0">
                <a:latin typeface="Calibri" panose="020F0502020204030204" pitchFamily="34" charset="0"/>
              </a:rPr>
              <a:t>冯</a:t>
            </a:r>
            <a:r>
              <a:rPr lang="en-US" altLang="zh-CN" sz="2800" b="1" dirty="0">
                <a:latin typeface="Calibri" panose="020F0502020204030204" pitchFamily="34" charset="0"/>
              </a:rPr>
              <a:t>·</a:t>
            </a:r>
            <a:r>
              <a:rPr lang="zh-CN" altLang="en-US" sz="2800" b="1" dirty="0">
                <a:latin typeface="Calibri" panose="020F0502020204030204" pitchFamily="34" charset="0"/>
              </a:rPr>
              <a:t>诺依曼体系结构模型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8E60AB3C-BE6C-F745-A6BD-57B801263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EFE18237-A80D-0843-AF43-F087A2575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363F6682-7540-2242-BF27-9439B3406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950" y="2309814"/>
            <a:ext cx="2033588" cy="334803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4582" name="Text Box 6">
            <a:extLst>
              <a:ext uri="{FF2B5EF4-FFF2-40B4-BE49-F238E27FC236}">
                <a16:creationId xmlns:a16="http://schemas.microsoft.com/office/drawing/2014/main" id="{BA1C44D4-50D6-D14D-818C-BBB3A75EB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1988" y="2584450"/>
            <a:ext cx="1414462" cy="369332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bg1"/>
                </a:solidFill>
                <a:latin typeface="Calibri" panose="020F0502020204030204" pitchFamily="34" charset="0"/>
              </a:rPr>
              <a:t>指令寄存器</a:t>
            </a:r>
          </a:p>
        </p:txBody>
      </p:sp>
      <p:sp>
        <p:nvSpPr>
          <p:cNvPr id="24583" name="Text Box 7">
            <a:extLst>
              <a:ext uri="{FF2B5EF4-FFF2-40B4-BE49-F238E27FC236}">
                <a16:creationId xmlns:a16="http://schemas.microsoft.com/office/drawing/2014/main" id="{1C41FC18-D97E-C54B-8E9B-C8AABB75D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226" y="2998788"/>
            <a:ext cx="16478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Calibri" panose="020F0502020204030204" pitchFamily="34" charset="0"/>
              </a:rPr>
              <a:t>控制器</a:t>
            </a:r>
          </a:p>
        </p:txBody>
      </p:sp>
      <p:sp>
        <p:nvSpPr>
          <p:cNvPr id="24584" name="Rectangle 8">
            <a:extLst>
              <a:ext uri="{FF2B5EF4-FFF2-40B4-BE49-F238E27FC236}">
                <a16:creationId xmlns:a16="http://schemas.microsoft.com/office/drawing/2014/main" id="{94FBBAA1-3D68-D440-99D5-35A750D6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0226" y="2495551"/>
            <a:ext cx="1647825" cy="10001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4585" name="Text Box 9">
            <a:extLst>
              <a:ext uri="{FF2B5EF4-FFF2-40B4-BE49-F238E27FC236}">
                <a16:creationId xmlns:a16="http://schemas.microsoft.com/office/drawing/2014/main" id="{212B73A8-D33C-244A-8EF2-39C21B316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0" y="4575175"/>
            <a:ext cx="1054100" cy="338554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solidFill>
                  <a:schemeClr val="bg1"/>
                </a:solidFill>
                <a:latin typeface="Calibri" panose="020F0502020204030204" pitchFamily="34" charset="0"/>
              </a:rPr>
              <a:t>数据通道</a:t>
            </a:r>
          </a:p>
        </p:txBody>
      </p:sp>
      <p:sp>
        <p:nvSpPr>
          <p:cNvPr id="24586" name="Text Box 10">
            <a:extLst>
              <a:ext uri="{FF2B5EF4-FFF2-40B4-BE49-F238E27FC236}">
                <a16:creationId xmlns:a16="http://schemas.microsoft.com/office/drawing/2014/main" id="{7F604804-641D-EE4D-9159-5F111CF4D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0525" y="4781550"/>
            <a:ext cx="693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输入</a:t>
            </a:r>
          </a:p>
        </p:txBody>
      </p:sp>
      <p:sp>
        <p:nvSpPr>
          <p:cNvPr id="24587" name="Text Box 11">
            <a:extLst>
              <a:ext uri="{FF2B5EF4-FFF2-40B4-BE49-F238E27FC236}">
                <a16:creationId xmlns:a16="http://schemas.microsoft.com/office/drawing/2014/main" id="{5D0902E6-C93D-7245-9D1C-D87839C1F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9" y="4767263"/>
            <a:ext cx="6937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输出</a:t>
            </a:r>
          </a:p>
        </p:txBody>
      </p:sp>
      <p:sp>
        <p:nvSpPr>
          <p:cNvPr id="24588" name="Line 12">
            <a:extLst>
              <a:ext uri="{FF2B5EF4-FFF2-40B4-BE49-F238E27FC236}">
                <a16:creationId xmlns:a16="http://schemas.microsoft.com/office/drawing/2014/main" id="{2EE8923F-CD9D-9F49-BB33-B7C3195CB8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0226" y="4730750"/>
            <a:ext cx="3270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9" name="Line 13">
            <a:extLst>
              <a:ext uri="{FF2B5EF4-FFF2-40B4-BE49-F238E27FC236}">
                <a16:creationId xmlns:a16="http://schemas.microsoft.com/office/drawing/2014/main" id="{8523A909-4473-F044-BB09-D4CD40072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1350" y="4730750"/>
            <a:ext cx="266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0" name="Text Box 14">
            <a:extLst>
              <a:ext uri="{FF2B5EF4-FFF2-40B4-BE49-F238E27FC236}">
                <a16:creationId xmlns:a16="http://schemas.microsoft.com/office/drawing/2014/main" id="{83D92923-CBF4-7D4E-9465-4B5679A54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588" y="5103813"/>
            <a:ext cx="12112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中央处理器</a:t>
            </a:r>
          </a:p>
        </p:txBody>
      </p:sp>
      <p:sp>
        <p:nvSpPr>
          <p:cNvPr id="24591" name="Line 15">
            <a:extLst>
              <a:ext uri="{FF2B5EF4-FFF2-40B4-BE49-F238E27FC236}">
                <a16:creationId xmlns:a16="http://schemas.microsoft.com/office/drawing/2014/main" id="{B22D151F-327D-FB4D-B6F8-273C862DF9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4263" y="3495675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2" name="Line 16">
            <a:extLst>
              <a:ext uri="{FF2B5EF4-FFF2-40B4-BE49-F238E27FC236}">
                <a16:creationId xmlns:a16="http://schemas.microsoft.com/office/drawing/2014/main" id="{2EEFD452-6A65-FF42-9EAB-62315ADC0DE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9050" y="3495675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3" name="Line 17">
            <a:extLst>
              <a:ext uri="{FF2B5EF4-FFF2-40B4-BE49-F238E27FC236}">
                <a16:creationId xmlns:a16="http://schemas.microsoft.com/office/drawing/2014/main" id="{CE0AB4F3-B7A8-A046-82D0-E01BB80699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2725" y="3495675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Line 18">
            <a:extLst>
              <a:ext uri="{FF2B5EF4-FFF2-40B4-BE49-F238E27FC236}">
                <a16:creationId xmlns:a16="http://schemas.microsoft.com/office/drawing/2014/main" id="{6330673F-EE87-354E-924F-E8E5C817E16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6400" y="3495675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5" name="Rectangle 19">
            <a:extLst>
              <a:ext uri="{FF2B5EF4-FFF2-40B4-BE49-F238E27FC236}">
                <a16:creationId xmlns:a16="http://schemas.microsoft.com/office/drawing/2014/main" id="{7EDB12E6-A00E-884A-A3CD-D85B49945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2057400"/>
            <a:ext cx="1803400" cy="4114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4596" name="Text Box 20">
            <a:extLst>
              <a:ext uri="{FF2B5EF4-FFF2-40B4-BE49-F238E27FC236}">
                <a16:creationId xmlns:a16="http://schemas.microsoft.com/office/drawing/2014/main" id="{ECD5AC86-8F17-1D40-BD24-A4EDEB643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2179638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存储器</a:t>
            </a:r>
          </a:p>
        </p:txBody>
      </p:sp>
      <p:sp>
        <p:nvSpPr>
          <p:cNvPr id="24597" name="Text Box 21">
            <a:extLst>
              <a:ext uri="{FF2B5EF4-FFF2-40B4-BE49-F238E27FC236}">
                <a16:creationId xmlns:a16="http://schemas.microsoft.com/office/drawing/2014/main" id="{213C9B45-F22C-4B48-AB5E-F7753530C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2622550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程序</a:t>
            </a:r>
          </a:p>
        </p:txBody>
      </p:sp>
      <p:sp>
        <p:nvSpPr>
          <p:cNvPr id="24598" name="Text Box 22">
            <a:extLst>
              <a:ext uri="{FF2B5EF4-FFF2-40B4-BE49-F238E27FC236}">
                <a16:creationId xmlns:a16="http://schemas.microsoft.com/office/drawing/2014/main" id="{7214B39B-EF19-EC4F-B5C1-BB220A354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3087688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 dirty="0">
                <a:latin typeface="Calibri" panose="020F0502020204030204" pitchFamily="34" charset="0"/>
              </a:rPr>
              <a:t>指令</a:t>
            </a:r>
            <a:r>
              <a:rPr lang="en-US" altLang="zh-CN" sz="1600" b="1" dirty="0"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4599" name="Text Box 23">
            <a:extLst>
              <a:ext uri="{FF2B5EF4-FFF2-40B4-BE49-F238E27FC236}">
                <a16:creationId xmlns:a16="http://schemas.microsoft.com/office/drawing/2014/main" id="{BD0A936B-0DE2-184A-B12F-D8E5C0A0C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3314700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指令</a:t>
            </a:r>
            <a:r>
              <a:rPr lang="en-US" altLang="zh-CN" sz="1600" b="1"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4600" name="Text Box 24">
            <a:extLst>
              <a:ext uri="{FF2B5EF4-FFF2-40B4-BE49-F238E27FC236}">
                <a16:creationId xmlns:a16="http://schemas.microsoft.com/office/drawing/2014/main" id="{43440D35-E754-9840-8503-FD790A20E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3576638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 dirty="0">
                <a:latin typeface="Calibri" panose="020F0502020204030204" pitchFamily="34" charset="0"/>
              </a:rPr>
              <a:t>指令</a:t>
            </a:r>
            <a:r>
              <a:rPr lang="en-US" altLang="zh-CN" sz="1600" b="1" dirty="0"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24601" name="Text Box 25">
            <a:extLst>
              <a:ext uri="{FF2B5EF4-FFF2-40B4-BE49-F238E27FC236}">
                <a16:creationId xmlns:a16="http://schemas.microsoft.com/office/drawing/2014/main" id="{DFA0BF91-97C6-8444-9413-D6B8039BB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3803650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指令</a:t>
            </a:r>
            <a:r>
              <a:rPr lang="en-US" altLang="zh-CN" sz="1600" b="1"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24602" name="Text Box 26">
            <a:extLst>
              <a:ext uri="{FF2B5EF4-FFF2-40B4-BE49-F238E27FC236}">
                <a16:creationId xmlns:a16="http://schemas.microsoft.com/office/drawing/2014/main" id="{021A1535-004A-6343-8385-369AAC932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4064000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指令</a:t>
            </a:r>
            <a:r>
              <a:rPr lang="en-US" altLang="zh-CN" sz="1600" b="1">
                <a:latin typeface="Calibri" panose="020F0502020204030204" pitchFamily="34" charset="0"/>
              </a:rPr>
              <a:t>4</a:t>
            </a:r>
          </a:p>
        </p:txBody>
      </p:sp>
      <p:sp>
        <p:nvSpPr>
          <p:cNvPr id="24603" name="Text Box 27">
            <a:extLst>
              <a:ext uri="{FF2B5EF4-FFF2-40B4-BE49-F238E27FC236}">
                <a16:creationId xmlns:a16="http://schemas.microsoft.com/office/drawing/2014/main" id="{F32295D2-3E30-A34E-A3B5-7EBC60269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4621213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数据</a:t>
            </a:r>
          </a:p>
        </p:txBody>
      </p:sp>
      <p:sp>
        <p:nvSpPr>
          <p:cNvPr id="24604" name="Line 28">
            <a:extLst>
              <a:ext uri="{FF2B5EF4-FFF2-40B4-BE49-F238E27FC236}">
                <a16:creationId xmlns:a16="http://schemas.microsoft.com/office/drawing/2014/main" id="{7B1CD874-4361-A045-8B4B-B21B6799BF9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1813" y="2554288"/>
            <a:ext cx="180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5" name="Line 29">
            <a:extLst>
              <a:ext uri="{FF2B5EF4-FFF2-40B4-BE49-F238E27FC236}">
                <a16:creationId xmlns:a16="http://schemas.microsoft.com/office/drawing/2014/main" id="{EBBE6263-B47D-C548-B07E-0608DA0854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1813" y="3014663"/>
            <a:ext cx="18034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6" name="Line 30">
            <a:extLst>
              <a:ext uri="{FF2B5EF4-FFF2-40B4-BE49-F238E27FC236}">
                <a16:creationId xmlns:a16="http://schemas.microsoft.com/office/drawing/2014/main" id="{1CDAEE16-F6B5-AA46-B89E-CA9B9F0482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1813" y="4621213"/>
            <a:ext cx="180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7" name="Line 31">
            <a:extLst>
              <a:ext uri="{FF2B5EF4-FFF2-40B4-BE49-F238E27FC236}">
                <a16:creationId xmlns:a16="http://schemas.microsoft.com/office/drawing/2014/main" id="{084B146D-5F2B-2B42-8459-094E82651F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1813" y="5026025"/>
            <a:ext cx="18034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8" name="Text Box 32">
            <a:extLst>
              <a:ext uri="{FF2B5EF4-FFF2-40B4-BE49-F238E27FC236}">
                <a16:creationId xmlns:a16="http://schemas.microsoft.com/office/drawing/2014/main" id="{1DAA69A5-788A-2D46-A347-905AC1EB8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5192713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数据</a:t>
            </a:r>
            <a:r>
              <a:rPr lang="en-US" altLang="zh-CN" sz="1600" b="1"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4609" name="Text Box 33">
            <a:extLst>
              <a:ext uri="{FF2B5EF4-FFF2-40B4-BE49-F238E27FC236}">
                <a16:creationId xmlns:a16="http://schemas.microsoft.com/office/drawing/2014/main" id="{30EA1822-3B47-964B-A9E2-72B4DBE97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5454650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数据</a:t>
            </a:r>
            <a:r>
              <a:rPr lang="en-US" altLang="zh-CN" sz="1600" b="1"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4610" name="Text Box 34">
            <a:extLst>
              <a:ext uri="{FF2B5EF4-FFF2-40B4-BE49-F238E27FC236}">
                <a16:creationId xmlns:a16="http://schemas.microsoft.com/office/drawing/2014/main" id="{57E4428B-C421-5141-8180-75EECABA3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5681663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数据</a:t>
            </a:r>
            <a:r>
              <a:rPr lang="en-US" altLang="zh-CN" sz="1600" b="1"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24611" name="Line 35">
            <a:extLst>
              <a:ext uri="{FF2B5EF4-FFF2-40B4-BE49-F238E27FC236}">
                <a16:creationId xmlns:a16="http://schemas.microsoft.com/office/drawing/2014/main" id="{1E8B7899-B977-1D45-B891-CD5964B628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5539" y="3713163"/>
            <a:ext cx="1946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12" name="Line 36">
            <a:extLst>
              <a:ext uri="{FF2B5EF4-FFF2-40B4-BE49-F238E27FC236}">
                <a16:creationId xmlns:a16="http://schemas.microsoft.com/office/drawing/2014/main" id="{43872955-70AF-034B-B45A-12C3F01F2F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35539" y="4114800"/>
            <a:ext cx="1946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71488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2AD67-B4BD-9D44-9BA7-B6257D8A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哈佛体系结构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EDAA2A7C-0F33-5F4A-AEF6-B80DA24D45E2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5808301"/>
              </p:ext>
            </p:extLst>
          </p:nvPr>
        </p:nvGraphicFramePr>
        <p:xfrm>
          <a:off x="1938868" y="1971084"/>
          <a:ext cx="8373532" cy="3549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r:id="rId3" imgW="2736850" imgH="1079500" progId="Paint.Picture">
                  <p:embed/>
                </p:oleObj>
              </mc:Choice>
              <mc:Fallback>
                <p:oleObj r:id="rId3" imgW="2736850" imgH="1079500" progId="Paint.Picture">
                  <p:embed/>
                  <p:pic>
                    <p:nvPicPr>
                      <p:cNvPr id="13313" name="Object 4">
                        <a:extLst>
                          <a:ext uri="{FF2B5EF4-FFF2-40B4-BE49-F238E27FC236}">
                            <a16:creationId xmlns:a16="http://schemas.microsoft.com/office/drawing/2014/main" id="{479F90EA-3E72-CD4F-A803-12562A5ECB4F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3125" b="3226"/>
                      <a:stretch>
                        <a:fillRect/>
                      </a:stretch>
                    </p:blipFill>
                    <p:spPr bwMode="auto">
                      <a:xfrm>
                        <a:off x="1938868" y="1971084"/>
                        <a:ext cx="8373532" cy="354918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3622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>
            <a:extLst>
              <a:ext uri="{FF2B5EF4-FFF2-40B4-BE49-F238E27FC236}">
                <a16:creationId xmlns:a16="http://schemas.microsoft.com/office/drawing/2014/main" id="{C0F69A2E-C56A-3D48-8780-2DE449AA9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7651" name="Rectangle 4">
            <a:extLst>
              <a:ext uri="{FF2B5EF4-FFF2-40B4-BE49-F238E27FC236}">
                <a16:creationId xmlns:a16="http://schemas.microsoft.com/office/drawing/2014/main" id="{B266FC0D-FD06-7D4F-866C-FF6993214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7652" name="Rectangle 5">
            <a:extLst>
              <a:ext uri="{FF2B5EF4-FFF2-40B4-BE49-F238E27FC236}">
                <a16:creationId xmlns:a16="http://schemas.microsoft.com/office/drawing/2014/main" id="{760FD3A6-AF36-C142-8A09-221A71204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950" y="2254250"/>
            <a:ext cx="2033588" cy="334803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7653" name="Text Box 6">
            <a:extLst>
              <a:ext uri="{FF2B5EF4-FFF2-40B4-BE49-F238E27FC236}">
                <a16:creationId xmlns:a16="http://schemas.microsoft.com/office/drawing/2014/main" id="{4607A30E-3914-BD49-9FDA-DDA381345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1988" y="2528888"/>
            <a:ext cx="1414462" cy="369332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bg1"/>
                </a:solidFill>
                <a:latin typeface="Calibri" panose="020F0502020204030204" pitchFamily="34" charset="0"/>
              </a:rPr>
              <a:t>指令寄存器</a:t>
            </a:r>
          </a:p>
        </p:txBody>
      </p:sp>
      <p:sp>
        <p:nvSpPr>
          <p:cNvPr id="27654" name="Text Box 7">
            <a:extLst>
              <a:ext uri="{FF2B5EF4-FFF2-40B4-BE49-F238E27FC236}">
                <a16:creationId xmlns:a16="http://schemas.microsoft.com/office/drawing/2014/main" id="{73CED1EB-B876-3044-A0BE-3F3306EF4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226" y="2943226"/>
            <a:ext cx="1647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Calibri" panose="020F0502020204030204" pitchFamily="34" charset="0"/>
              </a:rPr>
              <a:t>控制器</a:t>
            </a:r>
          </a:p>
        </p:txBody>
      </p:sp>
      <p:sp>
        <p:nvSpPr>
          <p:cNvPr id="27655" name="Rectangle 8">
            <a:extLst>
              <a:ext uri="{FF2B5EF4-FFF2-40B4-BE49-F238E27FC236}">
                <a16:creationId xmlns:a16="http://schemas.microsoft.com/office/drawing/2014/main" id="{98585B3C-64E0-5C4C-9B4F-C1FB87A79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0226" y="2439989"/>
            <a:ext cx="1647825" cy="10001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7656" name="Text Box 9">
            <a:extLst>
              <a:ext uri="{FF2B5EF4-FFF2-40B4-BE49-F238E27FC236}">
                <a16:creationId xmlns:a16="http://schemas.microsoft.com/office/drawing/2014/main" id="{52C71EE8-C6C3-1445-B06E-5C2DCBCE0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0" y="4519613"/>
            <a:ext cx="1054100" cy="338554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solidFill>
                  <a:schemeClr val="bg1"/>
                </a:solidFill>
                <a:latin typeface="Calibri" panose="020F0502020204030204" pitchFamily="34" charset="0"/>
              </a:rPr>
              <a:t>数据通道</a:t>
            </a:r>
          </a:p>
        </p:txBody>
      </p:sp>
      <p:sp>
        <p:nvSpPr>
          <p:cNvPr id="27657" name="Text Box 10">
            <a:extLst>
              <a:ext uri="{FF2B5EF4-FFF2-40B4-BE49-F238E27FC236}">
                <a16:creationId xmlns:a16="http://schemas.microsoft.com/office/drawing/2014/main" id="{B4D23C9C-AF84-2747-8195-06B8CF5D4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725988"/>
            <a:ext cx="693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输入</a:t>
            </a:r>
          </a:p>
        </p:txBody>
      </p:sp>
      <p:sp>
        <p:nvSpPr>
          <p:cNvPr id="27658" name="Text Box 11">
            <a:extLst>
              <a:ext uri="{FF2B5EF4-FFF2-40B4-BE49-F238E27FC236}">
                <a16:creationId xmlns:a16="http://schemas.microsoft.com/office/drawing/2014/main" id="{91D47F0E-CA11-0142-AF40-C26430FDD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9" y="4711700"/>
            <a:ext cx="6937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输出</a:t>
            </a:r>
          </a:p>
        </p:txBody>
      </p:sp>
      <p:sp>
        <p:nvSpPr>
          <p:cNvPr id="27659" name="Line 12">
            <a:extLst>
              <a:ext uri="{FF2B5EF4-FFF2-40B4-BE49-F238E27FC236}">
                <a16:creationId xmlns:a16="http://schemas.microsoft.com/office/drawing/2014/main" id="{B44529E8-6CCF-A144-A087-8EB7F2260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0226" y="4675188"/>
            <a:ext cx="3270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0" name="Line 13">
            <a:extLst>
              <a:ext uri="{FF2B5EF4-FFF2-40B4-BE49-F238E27FC236}">
                <a16:creationId xmlns:a16="http://schemas.microsoft.com/office/drawing/2014/main" id="{19EA2350-9AFE-C64D-B0DB-1E2B4B7857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1350" y="4675188"/>
            <a:ext cx="266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1" name="Text Box 14">
            <a:extLst>
              <a:ext uri="{FF2B5EF4-FFF2-40B4-BE49-F238E27FC236}">
                <a16:creationId xmlns:a16="http://schemas.microsoft.com/office/drawing/2014/main" id="{352D225E-3402-EF4C-9A1F-7C388C23D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588" y="5048250"/>
            <a:ext cx="12112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中央处理器</a:t>
            </a:r>
          </a:p>
        </p:txBody>
      </p:sp>
      <p:sp>
        <p:nvSpPr>
          <p:cNvPr id="27662" name="Line 15">
            <a:extLst>
              <a:ext uri="{FF2B5EF4-FFF2-40B4-BE49-F238E27FC236}">
                <a16:creationId xmlns:a16="http://schemas.microsoft.com/office/drawing/2014/main" id="{E4567C5A-0C77-C04C-814E-F35144675E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4263" y="3440113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3" name="Line 16">
            <a:extLst>
              <a:ext uri="{FF2B5EF4-FFF2-40B4-BE49-F238E27FC236}">
                <a16:creationId xmlns:a16="http://schemas.microsoft.com/office/drawing/2014/main" id="{78529468-4449-5549-8213-FE30ADA366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9050" y="3440113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4" name="Line 17">
            <a:extLst>
              <a:ext uri="{FF2B5EF4-FFF2-40B4-BE49-F238E27FC236}">
                <a16:creationId xmlns:a16="http://schemas.microsoft.com/office/drawing/2014/main" id="{63D897FE-35B0-714B-8324-679699942E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2725" y="3440113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5" name="Line 18">
            <a:extLst>
              <a:ext uri="{FF2B5EF4-FFF2-40B4-BE49-F238E27FC236}">
                <a16:creationId xmlns:a16="http://schemas.microsoft.com/office/drawing/2014/main" id="{BB3EA1E8-2B40-0341-812B-200F04756C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6400" y="3440113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6" name="Rectangle 19">
            <a:extLst>
              <a:ext uri="{FF2B5EF4-FFF2-40B4-BE49-F238E27FC236}">
                <a16:creationId xmlns:a16="http://schemas.microsoft.com/office/drawing/2014/main" id="{D3CEFC77-483E-4541-9DC9-CD5EC9E5D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2001838"/>
            <a:ext cx="1803400" cy="17462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7667" name="Text Box 20">
            <a:extLst>
              <a:ext uri="{FF2B5EF4-FFF2-40B4-BE49-F238E27FC236}">
                <a16:creationId xmlns:a16="http://schemas.microsoft.com/office/drawing/2014/main" id="{F072FD7D-5B06-5148-B90A-EFB182434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2124075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程序存储器</a:t>
            </a:r>
          </a:p>
        </p:txBody>
      </p:sp>
      <p:sp>
        <p:nvSpPr>
          <p:cNvPr id="27668" name="Text Box 21">
            <a:extLst>
              <a:ext uri="{FF2B5EF4-FFF2-40B4-BE49-F238E27FC236}">
                <a16:creationId xmlns:a16="http://schemas.microsoft.com/office/drawing/2014/main" id="{44F575C3-62F1-3842-B999-8343A11D9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2752725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指令</a:t>
            </a:r>
            <a:r>
              <a:rPr lang="en-US" altLang="zh-CN" sz="1600" b="1"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7669" name="Text Box 22">
            <a:extLst>
              <a:ext uri="{FF2B5EF4-FFF2-40B4-BE49-F238E27FC236}">
                <a16:creationId xmlns:a16="http://schemas.microsoft.com/office/drawing/2014/main" id="{93CB3AE8-D8FE-8349-A3FB-66EC1E96C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2979738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指令</a:t>
            </a:r>
            <a:r>
              <a:rPr lang="en-US" altLang="zh-CN" sz="1600" b="1"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7670" name="Text Box 23">
            <a:extLst>
              <a:ext uri="{FF2B5EF4-FFF2-40B4-BE49-F238E27FC236}">
                <a16:creationId xmlns:a16="http://schemas.microsoft.com/office/drawing/2014/main" id="{C6E8E781-9B27-D245-BAD1-12031713D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3241675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指令</a:t>
            </a:r>
            <a:r>
              <a:rPr lang="en-US" altLang="zh-CN" sz="1600" b="1"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27671" name="Text Box 24">
            <a:extLst>
              <a:ext uri="{FF2B5EF4-FFF2-40B4-BE49-F238E27FC236}">
                <a16:creationId xmlns:a16="http://schemas.microsoft.com/office/drawing/2014/main" id="{6CA762B4-67D2-FA4F-B5B9-D90BA3BC6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4273550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数据存储器</a:t>
            </a:r>
          </a:p>
        </p:txBody>
      </p:sp>
      <p:sp>
        <p:nvSpPr>
          <p:cNvPr id="27672" name="Line 25">
            <a:extLst>
              <a:ext uri="{FF2B5EF4-FFF2-40B4-BE49-F238E27FC236}">
                <a16:creationId xmlns:a16="http://schemas.microsoft.com/office/drawing/2014/main" id="{57BB3529-72F1-AD46-9652-A40C70F9BD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1813" y="2498725"/>
            <a:ext cx="180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73" name="Line 26">
            <a:extLst>
              <a:ext uri="{FF2B5EF4-FFF2-40B4-BE49-F238E27FC236}">
                <a16:creationId xmlns:a16="http://schemas.microsoft.com/office/drawing/2014/main" id="{B9793229-BB9F-7B45-8726-C3C7E7FBC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1813" y="4705350"/>
            <a:ext cx="180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74" name="Text Box 27">
            <a:extLst>
              <a:ext uri="{FF2B5EF4-FFF2-40B4-BE49-F238E27FC236}">
                <a16:creationId xmlns:a16="http://schemas.microsoft.com/office/drawing/2014/main" id="{A85F83A1-003D-6545-AC27-D24D47A86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4845050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数据</a:t>
            </a:r>
            <a:r>
              <a:rPr lang="en-US" altLang="zh-CN" sz="1600" b="1"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7675" name="Text Box 28">
            <a:extLst>
              <a:ext uri="{FF2B5EF4-FFF2-40B4-BE49-F238E27FC236}">
                <a16:creationId xmlns:a16="http://schemas.microsoft.com/office/drawing/2014/main" id="{ECB2B1B0-666D-244E-97DB-99838E7F7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5106988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数据</a:t>
            </a:r>
            <a:r>
              <a:rPr lang="en-US" altLang="zh-CN" sz="1600" b="1"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7676" name="Text Box 29">
            <a:extLst>
              <a:ext uri="{FF2B5EF4-FFF2-40B4-BE49-F238E27FC236}">
                <a16:creationId xmlns:a16="http://schemas.microsoft.com/office/drawing/2014/main" id="{C53C7179-7734-5A44-859F-1F71E5A1E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5334000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数据</a:t>
            </a:r>
            <a:r>
              <a:rPr lang="en-US" altLang="zh-CN" sz="1600" b="1"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27677" name="Line 30">
            <a:extLst>
              <a:ext uri="{FF2B5EF4-FFF2-40B4-BE49-F238E27FC236}">
                <a16:creationId xmlns:a16="http://schemas.microsoft.com/office/drawing/2014/main" id="{5919C611-15BE-EE4B-A375-EF2F60204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5539" y="2630488"/>
            <a:ext cx="1946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78" name="Line 31">
            <a:extLst>
              <a:ext uri="{FF2B5EF4-FFF2-40B4-BE49-F238E27FC236}">
                <a16:creationId xmlns:a16="http://schemas.microsoft.com/office/drawing/2014/main" id="{241476CC-878A-D74D-ABF2-9E26E82D19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35539" y="3032125"/>
            <a:ext cx="1946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79" name="Line 32">
            <a:extLst>
              <a:ext uri="{FF2B5EF4-FFF2-40B4-BE49-F238E27FC236}">
                <a16:creationId xmlns:a16="http://schemas.microsoft.com/office/drawing/2014/main" id="{9F10A0E2-FF76-C944-97E2-E3B9E9A51F0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5539" y="4779963"/>
            <a:ext cx="1946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80" name="Line 33">
            <a:extLst>
              <a:ext uri="{FF2B5EF4-FFF2-40B4-BE49-F238E27FC236}">
                <a16:creationId xmlns:a16="http://schemas.microsoft.com/office/drawing/2014/main" id="{E8F0E230-8CB1-3940-9200-6659EEA132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35539" y="5137150"/>
            <a:ext cx="1946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81" name="Rectangle 34">
            <a:extLst>
              <a:ext uri="{FF2B5EF4-FFF2-40B4-BE49-F238E27FC236}">
                <a16:creationId xmlns:a16="http://schemas.microsoft.com/office/drawing/2014/main" id="{821B64C2-07AF-DD46-93D6-45B5BA317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4273550"/>
            <a:ext cx="1803400" cy="17462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7682" name="Text Box 35">
            <a:extLst>
              <a:ext uri="{FF2B5EF4-FFF2-40B4-BE49-F238E27FC236}">
                <a16:creationId xmlns:a16="http://schemas.microsoft.com/office/drawing/2014/main" id="{0941D425-0B76-EE44-9008-D28A5722C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1650" y="2162175"/>
            <a:ext cx="693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地址</a:t>
            </a:r>
          </a:p>
        </p:txBody>
      </p:sp>
      <p:sp>
        <p:nvSpPr>
          <p:cNvPr id="27683" name="Text Box 36">
            <a:extLst>
              <a:ext uri="{FF2B5EF4-FFF2-40B4-BE49-F238E27FC236}">
                <a16:creationId xmlns:a16="http://schemas.microsoft.com/office/drawing/2014/main" id="{18EB6713-3BB1-634C-8F22-CD28CA7F9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539" y="3103563"/>
            <a:ext cx="6937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指令</a:t>
            </a:r>
          </a:p>
        </p:txBody>
      </p:sp>
      <p:sp>
        <p:nvSpPr>
          <p:cNvPr id="27684" name="Text Box 37">
            <a:extLst>
              <a:ext uri="{FF2B5EF4-FFF2-40B4-BE49-F238E27FC236}">
                <a16:creationId xmlns:a16="http://schemas.microsoft.com/office/drawing/2014/main" id="{BBC5AE7E-7311-C942-854A-A0BEDAF54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2764" y="4297363"/>
            <a:ext cx="6937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地址</a:t>
            </a:r>
          </a:p>
        </p:txBody>
      </p:sp>
      <p:sp>
        <p:nvSpPr>
          <p:cNvPr id="27685" name="Text Box 38">
            <a:extLst>
              <a:ext uri="{FF2B5EF4-FFF2-40B4-BE49-F238E27FC236}">
                <a16:creationId xmlns:a16="http://schemas.microsoft.com/office/drawing/2014/main" id="{A917C248-ECB5-3F4D-92B6-AECD5E3BE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1650" y="5238750"/>
            <a:ext cx="693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数据</a:t>
            </a:r>
          </a:p>
        </p:txBody>
      </p:sp>
      <p:sp>
        <p:nvSpPr>
          <p:cNvPr id="27686" name="Rectangle 2">
            <a:extLst>
              <a:ext uri="{FF2B5EF4-FFF2-40B4-BE49-F238E27FC236}">
                <a16:creationId xmlns:a16="http://schemas.microsoft.com/office/drawing/2014/main" id="{96E719AF-C1F7-234B-ADD9-1076103C4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6" y="469901"/>
            <a:ext cx="6781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550" tIns="41275" rIns="82550" bIns="41275"/>
          <a:lstStyle>
            <a:lvl1pPr marL="254000" indent="-2540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SzPct val="75000"/>
            </a:pPr>
            <a:r>
              <a:rPr lang="zh-CN" altLang="en-US" sz="2800" b="1" dirty="0">
                <a:latin typeface="Calibri" panose="020F0502020204030204" pitchFamily="34" charset="0"/>
              </a:rPr>
              <a:t>哈佛体系结构</a:t>
            </a:r>
          </a:p>
        </p:txBody>
      </p:sp>
    </p:spTree>
    <p:extLst>
      <p:ext uri="{BB962C8B-B14F-4D97-AF65-F5344CB8AC3E}">
        <p14:creationId xmlns:p14="http://schemas.microsoft.com/office/powerpoint/2010/main" val="198088272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33659A-B030-C144-B388-8C3A12FD3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注意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F43338-400B-0D49-BB5A-632AB47E3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冯</a:t>
            </a:r>
            <a:r>
              <a:rPr lang="en-US" altLang="zh-CN" dirty="0"/>
              <a:t>.</a:t>
            </a:r>
            <a:r>
              <a:rPr lang="zh-CN" altLang="en-US" dirty="0"/>
              <a:t>诺依曼体系数据与指令都存储在存储器中，被大多数计算机所采用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latin typeface="Calibri" panose="020F0502020204030204" pitchFamily="34" charset="0"/>
              </a:rPr>
              <a:t>哈佛体系结构</a:t>
            </a:r>
            <a:r>
              <a:rPr lang="zh-CN" altLang="en-US" dirty="0"/>
              <a:t>程序存储器与数据存储器分开，提供了较大的存储器带宽，适合于数字信号处理，大多数</a:t>
            </a:r>
            <a:r>
              <a:rPr lang="en-US" altLang="zh-CN" dirty="0"/>
              <a:t>DSP</a:t>
            </a:r>
            <a:r>
              <a:rPr lang="zh-CN" altLang="en-US" dirty="0"/>
              <a:t>都是哈佛结构</a:t>
            </a:r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x86,arm7</a:t>
            </a:r>
            <a:r>
              <a:rPr lang="zh-CN" altLang="en-US" b="1" dirty="0">
                <a:solidFill>
                  <a:srgbClr val="C00000"/>
                </a:solidFill>
              </a:rPr>
              <a:t>是</a:t>
            </a:r>
            <a:r>
              <a:rPr lang="zh-CN" altLang="en-US" dirty="0">
                <a:solidFill>
                  <a:srgbClr val="C00000"/>
                </a:solidFill>
              </a:rPr>
              <a:t>冯</a:t>
            </a:r>
            <a:r>
              <a:rPr lang="en-US" altLang="zh-CN" dirty="0">
                <a:solidFill>
                  <a:srgbClr val="C00000"/>
                </a:solidFill>
              </a:rPr>
              <a:t>.</a:t>
            </a:r>
            <a:r>
              <a:rPr lang="zh-CN" altLang="en-US" dirty="0">
                <a:solidFill>
                  <a:srgbClr val="C00000"/>
                </a:solidFill>
              </a:rPr>
              <a:t>诺依曼体系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c51,arm9</a:t>
            </a:r>
            <a:r>
              <a:rPr lang="zh-CN" altLang="en-US" b="1" dirty="0">
                <a:solidFill>
                  <a:srgbClr val="C00000"/>
                </a:solidFill>
              </a:rPr>
              <a:t>是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</a:rPr>
              <a:t>哈佛体系结构</a:t>
            </a:r>
            <a:endParaRPr lang="zh-CN" altLang="en-US" b="1" dirty="0">
              <a:solidFill>
                <a:srgbClr val="C00000"/>
              </a:solidFill>
            </a:endParaRPr>
          </a:p>
          <a:p>
            <a:pPr>
              <a:buNone/>
            </a:pP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55080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RM系列.jpg">
            <a:extLst>
              <a:ext uri="{FF2B5EF4-FFF2-40B4-BE49-F238E27FC236}">
                <a16:creationId xmlns:a16="http://schemas.microsoft.com/office/drawing/2014/main" id="{C64C3739-3E02-DA4A-BB16-14E3CA19F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68745" y="1690687"/>
            <a:ext cx="8928550" cy="4523846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F728DD6-B76B-8D40-A30C-80E9FDE0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体系差异</a:t>
            </a:r>
          </a:p>
        </p:txBody>
      </p:sp>
    </p:spTree>
    <p:extLst>
      <p:ext uri="{BB962C8B-B14F-4D97-AF65-F5344CB8AC3E}">
        <p14:creationId xmlns:p14="http://schemas.microsoft.com/office/powerpoint/2010/main" val="155018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8FDDA-D776-764D-A877-07F0CE58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</a:t>
            </a:r>
            <a:r>
              <a:rPr kumimoji="1" lang="zh-CN" altLang="en-US" dirty="0"/>
              <a:t>处理器的发展过程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7B93A2-2133-B24E-82E6-8BB8C3810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1978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5</a:t>
            </a:r>
            <a:r>
              <a:rPr lang="zh-CN" altLang="en-US" dirty="0"/>
              <a:t>日，奥地利籍物理学家赫尔曼</a:t>
            </a:r>
            <a:r>
              <a:rPr lang="en-US" altLang="zh-CN" dirty="0"/>
              <a:t>·</a:t>
            </a:r>
            <a:r>
              <a:rPr lang="zh-CN" altLang="en-US" dirty="0"/>
              <a:t>豪泽（</a:t>
            </a:r>
            <a:r>
              <a:rPr lang="en-US" altLang="zh-CN" dirty="0"/>
              <a:t>Hermann Hauser</a:t>
            </a:r>
            <a:r>
              <a:rPr lang="zh-CN" altLang="en-US" dirty="0"/>
              <a:t>）和工程师 </a:t>
            </a:r>
            <a:r>
              <a:rPr lang="en-US" altLang="zh-CN" dirty="0"/>
              <a:t>Chris Curry</a:t>
            </a:r>
            <a:r>
              <a:rPr lang="zh-CN" altLang="en-US" dirty="0"/>
              <a:t>，在英国剑桥创办了</a:t>
            </a:r>
            <a:r>
              <a:rPr lang="en-US" altLang="zh-CN" dirty="0"/>
              <a:t>CPU</a:t>
            </a:r>
            <a:r>
              <a:rPr lang="zh-CN" altLang="en-US" dirty="0"/>
              <a:t>公司（</a:t>
            </a:r>
            <a:r>
              <a:rPr lang="en-US" altLang="zh-CN" dirty="0"/>
              <a:t>Cambridge Processing Unit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979</a:t>
            </a:r>
            <a:r>
              <a:rPr lang="zh-CN" altLang="en-US" dirty="0"/>
              <a:t>年，</a:t>
            </a:r>
            <a:r>
              <a:rPr lang="en-US" altLang="zh-CN" dirty="0"/>
              <a:t>CPU</a:t>
            </a:r>
            <a:r>
              <a:rPr lang="zh-CN" altLang="en-US" dirty="0"/>
              <a:t>公司改名为</a:t>
            </a:r>
            <a:r>
              <a:rPr lang="en-US" altLang="zh-CN" dirty="0"/>
              <a:t>Acorn</a:t>
            </a:r>
            <a:r>
              <a:rPr lang="zh-CN" altLang="en-US" dirty="0"/>
              <a:t>计算机公司</a:t>
            </a:r>
            <a:endParaRPr lang="en-US" altLang="zh-CN" dirty="0"/>
          </a:p>
          <a:p>
            <a:r>
              <a:rPr lang="en-US" altLang="zh-CN" dirty="0"/>
              <a:t>1985</a:t>
            </a:r>
            <a:r>
              <a:rPr lang="zh-CN" altLang="en-US" dirty="0"/>
              <a:t>年，来自剑桥大学的才华横溢的计算机科学家</a:t>
            </a:r>
            <a:r>
              <a:rPr lang="en-US" altLang="zh-CN" dirty="0"/>
              <a:t>Roger Wilson</a:t>
            </a:r>
            <a:r>
              <a:rPr lang="zh-CN" altLang="en-US" dirty="0"/>
              <a:t>和</a:t>
            </a:r>
            <a:r>
              <a:rPr lang="en-US" altLang="zh-CN" dirty="0"/>
              <a:t>Steve </a:t>
            </a:r>
            <a:r>
              <a:rPr lang="en-US" altLang="zh-CN" dirty="0" err="1"/>
              <a:t>Furber</a:t>
            </a:r>
            <a:r>
              <a:rPr lang="zh-CN" altLang="en-US" dirty="0"/>
              <a:t>设计了他们自己的第一代</a:t>
            </a:r>
            <a:r>
              <a:rPr lang="en-US" altLang="zh-CN" dirty="0"/>
              <a:t>32</a:t>
            </a:r>
            <a:r>
              <a:rPr lang="zh-CN" altLang="en-US" dirty="0"/>
              <a:t>位、</a:t>
            </a:r>
            <a:r>
              <a:rPr lang="en-US" altLang="zh-CN" dirty="0"/>
              <a:t>6MHz</a:t>
            </a:r>
            <a:r>
              <a:rPr lang="zh-CN" altLang="en-US" dirty="0"/>
              <a:t>的处理器，用它做出了一台</a:t>
            </a:r>
            <a:r>
              <a:rPr lang="en-US" altLang="zh-CN" dirty="0"/>
              <a:t>RISC</a:t>
            </a:r>
            <a:r>
              <a:rPr lang="zh-CN" altLang="en-US" dirty="0"/>
              <a:t>指令集的计算机，简称</a:t>
            </a:r>
            <a:r>
              <a:rPr lang="en-US" altLang="zh-CN" dirty="0"/>
              <a:t>ARM</a:t>
            </a:r>
            <a:r>
              <a:rPr lang="zh-CN" altLang="en-US" dirty="0"/>
              <a:t>（</a:t>
            </a:r>
            <a:r>
              <a:rPr lang="en-US" altLang="zh-CN" dirty="0"/>
              <a:t>Acorn RISC Machine</a:t>
            </a:r>
            <a:r>
              <a:rPr lang="zh-CN" altLang="en-US" dirty="0"/>
              <a:t>）。这就是第一代</a:t>
            </a:r>
            <a:r>
              <a:rPr lang="en-US" altLang="zh-CN" dirty="0"/>
              <a:t>ARM</a:t>
            </a:r>
            <a:r>
              <a:rPr lang="zh-CN" altLang="en-US" dirty="0"/>
              <a:t>处理器 </a:t>
            </a:r>
            <a:r>
              <a:rPr lang="en-US" altLang="zh-CN" dirty="0"/>
              <a:t>ARM1</a:t>
            </a:r>
          </a:p>
        </p:txBody>
      </p:sp>
    </p:spTree>
    <p:extLst>
      <p:ext uri="{BB962C8B-B14F-4D97-AF65-F5344CB8AC3E}">
        <p14:creationId xmlns:p14="http://schemas.microsoft.com/office/powerpoint/2010/main" val="3558845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4BB95-57CA-FA4F-8C0B-AAA77E87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BBC</a:t>
            </a:r>
            <a:r>
              <a:rPr kumimoji="1" lang="zh-CN" altLang="en-US" dirty="0"/>
              <a:t> </a:t>
            </a:r>
            <a:r>
              <a:rPr kumimoji="1" lang="en-US" altLang="zh-CN" dirty="0"/>
              <a:t>MICRO</a:t>
            </a:r>
            <a:endParaRPr kumimoji="1" lang="zh-CN" alt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BCBAB3-BF7C-4648-8C30-D2231F336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zh-CN" altLang="en-US" sz="2000"/>
              <a:t>随后，改良版的</a:t>
            </a:r>
            <a:r>
              <a:rPr lang="en-US" altLang="zh-CN" sz="2000"/>
              <a:t>ARM2</a:t>
            </a:r>
            <a:r>
              <a:rPr lang="zh-CN" altLang="en-US" sz="2000"/>
              <a:t>也被研发出来。</a:t>
            </a:r>
            <a:r>
              <a:rPr lang="en-US" altLang="zh-CN" sz="2000"/>
              <a:t>ARM2</a:t>
            </a:r>
            <a:r>
              <a:rPr lang="zh-CN" altLang="en-US" sz="2000"/>
              <a:t>被用在</a:t>
            </a:r>
            <a:r>
              <a:rPr lang="en-US" altLang="zh-CN" sz="2000"/>
              <a:t>BBC Archimedes 305</a:t>
            </a:r>
            <a:r>
              <a:rPr lang="zh-CN" altLang="en-US" sz="2000"/>
              <a:t>上</a:t>
            </a:r>
            <a:endParaRPr kumimoji="1" lang="zh-CN" altLang="en-US" sz="2000"/>
          </a:p>
          <a:p>
            <a:endParaRPr lang="en-US" sz="200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026DBE8-AED7-F24A-AE17-14C9696E8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6" r="1" b="1897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94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B4095-06C4-4D42-B544-61B5B7F3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</a:t>
            </a:r>
            <a:r>
              <a:rPr kumimoji="1" lang="zh-CN" altLang="en-US" dirty="0"/>
              <a:t>公司成立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C8CBE8-E0D2-CC42-A456-6F49EA0E1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后来 </a:t>
            </a:r>
            <a:r>
              <a:rPr kumimoji="1" lang="en-US" altLang="zh-CN" dirty="0"/>
              <a:t>Acorn </a:t>
            </a:r>
            <a:r>
              <a:rPr kumimoji="1" lang="zh-CN" altLang="en-US" dirty="0"/>
              <a:t>被 </a:t>
            </a:r>
            <a:r>
              <a:rPr kumimoji="1" lang="en-US" altLang="zh-CN" dirty="0"/>
              <a:t>Olivetti </a:t>
            </a:r>
            <a:r>
              <a:rPr kumimoji="1" lang="zh-CN" altLang="en-US" dirty="0"/>
              <a:t>收购，在 </a:t>
            </a:r>
            <a:r>
              <a:rPr kumimoji="1" lang="en-US" altLang="zh-CN" dirty="0"/>
              <a:t>Andy Hopper </a:t>
            </a:r>
            <a:r>
              <a:rPr kumimoji="1" lang="zh-CN" altLang="en-US" dirty="0"/>
              <a:t>的提一下，</a:t>
            </a:r>
            <a:r>
              <a:rPr kumimoji="1" lang="en-US" altLang="zh-CN" dirty="0"/>
              <a:t>1990</a:t>
            </a:r>
            <a:r>
              <a:rPr kumimoji="1" lang="zh-CN" altLang="en-US" dirty="0"/>
              <a:t>年</a:t>
            </a:r>
            <a:r>
              <a:rPr kumimoji="1" lang="en-US" altLang="zh-CN" dirty="0"/>
              <a:t>11</a:t>
            </a:r>
            <a:r>
              <a:rPr kumimoji="1" lang="zh-CN" altLang="en-US" dirty="0"/>
              <a:t>月</a:t>
            </a:r>
            <a:r>
              <a:rPr kumimoji="1" lang="en-US" altLang="zh-CN" dirty="0"/>
              <a:t>27</a:t>
            </a:r>
            <a:r>
              <a:rPr kumimoji="1" lang="zh-CN" altLang="en-US" dirty="0"/>
              <a:t>日，</a:t>
            </a:r>
            <a:r>
              <a:rPr kumimoji="1" lang="en-US" altLang="zh-CN" dirty="0"/>
              <a:t>Advanced RISC Machines Ltd.</a:t>
            </a:r>
            <a:r>
              <a:rPr kumimoji="1" lang="zh-CN" altLang="en-US" dirty="0"/>
              <a:t>（简称 </a:t>
            </a:r>
            <a:r>
              <a:rPr kumimoji="1" lang="en-US" altLang="zh-CN" dirty="0"/>
              <a:t>ARM</a:t>
            </a:r>
            <a:r>
              <a:rPr kumimoji="1" lang="zh-CN" altLang="en-US" dirty="0"/>
              <a:t>）被分拆出来，正式成为一家独立的处理器公司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i="1" dirty="0"/>
              <a:t>由苹果公司出资</a:t>
            </a:r>
            <a:r>
              <a:rPr kumimoji="1" lang="en-US" altLang="zh-CN" i="1" dirty="0"/>
              <a:t>150</a:t>
            </a:r>
            <a:r>
              <a:rPr kumimoji="1" lang="zh-CN" altLang="en-US" i="1" dirty="0"/>
              <a:t>万英镑，芯片厂商 </a:t>
            </a:r>
            <a:r>
              <a:rPr kumimoji="1" lang="en-US" altLang="zh-CN" i="1" dirty="0"/>
              <a:t>VLSI </a:t>
            </a:r>
            <a:r>
              <a:rPr kumimoji="1" lang="zh-CN" altLang="en-US" i="1" dirty="0"/>
              <a:t>出资</a:t>
            </a:r>
            <a:r>
              <a:rPr kumimoji="1" lang="en-US" altLang="zh-CN" i="1" dirty="0"/>
              <a:t>25</a:t>
            </a:r>
            <a:r>
              <a:rPr kumimoji="1" lang="zh-CN" altLang="en-US" i="1" dirty="0"/>
              <a:t>万英镑，</a:t>
            </a:r>
            <a:r>
              <a:rPr kumimoji="1" lang="en-US" altLang="zh-CN" i="1" dirty="0"/>
              <a:t>Acorn </a:t>
            </a:r>
            <a:r>
              <a:rPr kumimoji="1" lang="zh-CN" altLang="en-US" i="1" dirty="0"/>
              <a:t>本身则以</a:t>
            </a:r>
            <a:r>
              <a:rPr kumimoji="1" lang="en-US" altLang="zh-CN" i="1" dirty="0"/>
              <a:t>150</a:t>
            </a:r>
            <a:r>
              <a:rPr kumimoji="1" lang="zh-CN" altLang="en-US" i="1" dirty="0"/>
              <a:t>万英镑的知识产权和</a:t>
            </a:r>
            <a:r>
              <a:rPr kumimoji="1" lang="en-US" altLang="zh-CN" i="1" dirty="0"/>
              <a:t>12</a:t>
            </a:r>
            <a:r>
              <a:rPr kumimoji="1" lang="zh-CN" altLang="en-US" i="1" dirty="0"/>
              <a:t>名工程师入股。公司的办公地点非常简陋</a:t>
            </a:r>
          </a:p>
        </p:txBody>
      </p:sp>
    </p:spTree>
    <p:extLst>
      <p:ext uri="{BB962C8B-B14F-4D97-AF65-F5344CB8AC3E}">
        <p14:creationId xmlns:p14="http://schemas.microsoft.com/office/powerpoint/2010/main" val="3367305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5A7DA-932B-5A45-B5B6-06B2E77A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</a:t>
            </a:r>
            <a:r>
              <a:rPr kumimoji="1" lang="zh-CN" altLang="en-US" dirty="0"/>
              <a:t>的产品分类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51296-D328-C147-B3FD-4BAF6F7D6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ARM</a:t>
            </a:r>
            <a:r>
              <a:rPr kumimoji="1" lang="zh-CN" altLang="en-US" dirty="0"/>
              <a:t> </a:t>
            </a:r>
            <a:r>
              <a:rPr kumimoji="1" lang="en-US" altLang="zh-CN" dirty="0"/>
              <a:t>family</a:t>
            </a:r>
          </a:p>
          <a:p>
            <a:pPr marL="457200" lvl="1" indent="0">
              <a:buNone/>
            </a:pPr>
            <a:r>
              <a:rPr kumimoji="1" lang="en-US" altLang="zh-CN" dirty="0"/>
              <a:t>ARM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的成员家族（</a:t>
            </a:r>
            <a:r>
              <a:rPr kumimoji="1" lang="en-US" altLang="zh-CN" dirty="0"/>
              <a:t>ARM1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2…7</a:t>
            </a:r>
            <a:r>
              <a:rPr kumimoji="1" lang="zh-CN" altLang="en-US" dirty="0"/>
              <a:t>，</a:t>
            </a:r>
            <a:r>
              <a:rPr kumimoji="1" lang="en-US" altLang="zh-CN" dirty="0"/>
              <a:t>9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Cortex-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ARM</a:t>
            </a:r>
            <a:r>
              <a:rPr kumimoji="1" lang="zh-CN" altLang="en-US" dirty="0"/>
              <a:t> </a:t>
            </a:r>
            <a:r>
              <a:rPr kumimoji="1" lang="en-US" altLang="zh-CN" dirty="0"/>
              <a:t>architecture</a:t>
            </a:r>
          </a:p>
          <a:p>
            <a:pPr marL="457200" lvl="1" indent="0">
              <a:buNone/>
            </a:pPr>
            <a:r>
              <a:rPr kumimoji="1" lang="zh-CN" altLang="en-US" dirty="0"/>
              <a:t>是指</a:t>
            </a:r>
            <a:r>
              <a:rPr kumimoji="1" lang="en-US" altLang="zh-CN" dirty="0"/>
              <a:t>ARM</a:t>
            </a:r>
            <a:r>
              <a:rPr kumimoji="1" lang="zh-CN" altLang="en-US" dirty="0"/>
              <a:t>公司开发的基于精简指令集架构版本</a:t>
            </a:r>
            <a:r>
              <a:rPr kumimoji="1" lang="en-US" altLang="zh-CN" dirty="0"/>
              <a:t>,</a:t>
            </a:r>
            <a:r>
              <a:rPr kumimoji="1" lang="zh-CN" altLang="en-US" dirty="0"/>
              <a:t>类似的基于</a:t>
            </a:r>
            <a:r>
              <a:rPr kumimoji="1" lang="en-US" altLang="zh-CN" dirty="0"/>
              <a:t>RISC</a:t>
            </a:r>
            <a:r>
              <a:rPr kumimoji="1" lang="zh-CN" altLang="en-US" dirty="0"/>
              <a:t>的</a:t>
            </a:r>
            <a:r>
              <a:rPr kumimoji="1" lang="en-US" altLang="zh-CN" dirty="0"/>
              <a:t>architecture</a:t>
            </a:r>
            <a:r>
              <a:rPr kumimoji="1" lang="zh-CN" altLang="en-US" dirty="0"/>
              <a:t>也有很多，例如</a:t>
            </a:r>
            <a:r>
              <a:rPr kumimoji="1" lang="en-US" altLang="zh-CN" dirty="0"/>
              <a:t>MIPS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AVR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Blackfin</a:t>
            </a:r>
            <a:r>
              <a:rPr kumimoji="1" lang="zh-CN" altLang="en-US" dirty="0"/>
              <a:t>等等，都是这个概念</a:t>
            </a:r>
            <a:endParaRPr kumimoji="1" lang="en-US" altLang="zh-CN" dirty="0"/>
          </a:p>
          <a:p>
            <a:r>
              <a:rPr kumimoji="1" lang="en-US" altLang="zh-CN" dirty="0"/>
              <a:t>ARM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</a:t>
            </a:r>
          </a:p>
          <a:p>
            <a:pPr marL="457200" lvl="1" indent="0">
              <a:buNone/>
            </a:pPr>
            <a:r>
              <a:rPr lang="zh-CN" altLang="en-US" dirty="0"/>
              <a:t>是基于</a:t>
            </a:r>
            <a:r>
              <a:rPr lang="en-US" altLang="zh-CN" dirty="0"/>
              <a:t>ARM architecture</a:t>
            </a:r>
            <a:r>
              <a:rPr lang="zh-CN" altLang="en-US" dirty="0"/>
              <a:t>开发出来的</a:t>
            </a:r>
            <a:r>
              <a:rPr lang="en-US" altLang="zh-CN" dirty="0"/>
              <a:t>IP core</a:t>
            </a:r>
            <a:r>
              <a:rPr lang="zh-CN" altLang="en-US" dirty="0"/>
              <a:t>，它是介于</a:t>
            </a:r>
            <a:r>
              <a:rPr lang="en-US" altLang="zh-CN" dirty="0"/>
              <a:t>architecture</a:t>
            </a:r>
            <a:r>
              <a:rPr lang="zh-CN" altLang="en-US" dirty="0"/>
              <a:t>和最终的</a:t>
            </a:r>
            <a:r>
              <a:rPr lang="en-US" altLang="zh-CN" dirty="0"/>
              <a:t>CPU(MCU)</a:t>
            </a:r>
            <a:r>
              <a:rPr lang="zh-CN" altLang="en-US" dirty="0"/>
              <a:t>之间的中间产品，这也是</a:t>
            </a:r>
            <a:r>
              <a:rPr lang="en-US" altLang="zh-CN" dirty="0"/>
              <a:t>ARM</a:t>
            </a:r>
            <a:r>
              <a:rPr lang="zh-CN" altLang="en-US" dirty="0"/>
              <a:t>商业模式的独特之处，一般</a:t>
            </a:r>
            <a:r>
              <a:rPr lang="en-US" altLang="zh-CN" dirty="0"/>
              <a:t>ARM</a:t>
            </a:r>
            <a:r>
              <a:rPr lang="zh-CN" altLang="en-US" dirty="0"/>
              <a:t>公司会搞一个测试</a:t>
            </a:r>
            <a:r>
              <a:rPr lang="en-US" altLang="zh-CN" dirty="0"/>
              <a:t>SOC</a:t>
            </a:r>
            <a:r>
              <a:rPr lang="zh-CN" altLang="en-US" dirty="0"/>
              <a:t>，</a:t>
            </a:r>
            <a:r>
              <a:rPr lang="en-US" altLang="zh-CN" dirty="0" err="1"/>
              <a:t>vexpress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6908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第四章 </a:t>
            </a:r>
            <a:r>
              <a:rPr kumimoji="1" lang="en-US" altLang="zh-CN" dirty="0"/>
              <a:t>ARM</a:t>
            </a:r>
            <a:r>
              <a:rPr kumimoji="1" lang="zh-CN" altLang="en-US" dirty="0"/>
              <a:t>处理器体系结构及接口设计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21387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kumimoji="1" lang="zh-CN" altLang="en-US" dirty="0"/>
              <a:t>通用嵌入式系统组成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r>
              <a:rPr kumimoji="1" lang="zh-CN" altLang="en-US" dirty="0"/>
              <a:t>体系结构的分类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处理器历史概述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的内核特点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处理器硬件结构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处理器地址空间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汇编指令及寻址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r>
              <a:rPr kumimoji="1" lang="zh-CN" altLang="en-US" dirty="0"/>
              <a:t>硬件接口知识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 嵌入式编程基础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7785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36A6F-8CE5-084C-8299-9B10AB649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kumimoji="1" lang="en-US" altLang="zh-CN" dirty="0"/>
              <a:t>ARM</a:t>
            </a:r>
            <a:r>
              <a:rPr kumimoji="1" lang="zh-CN" altLang="en-US" dirty="0"/>
              <a:t>的内核版本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105B26-F72E-0141-B626-C25ADDB71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5741" cy="4351338"/>
          </a:xfrm>
        </p:spPr>
        <p:txBody>
          <a:bodyPr/>
          <a:lstStyle/>
          <a:p>
            <a:r>
              <a:rPr kumimoji="1" lang="en-US" altLang="zh-CN" dirty="0"/>
              <a:t>ARM7</a:t>
            </a:r>
          </a:p>
          <a:p>
            <a:r>
              <a:rPr kumimoji="1" lang="en-US" altLang="zh-CN" dirty="0"/>
              <a:t>ARM9</a:t>
            </a:r>
          </a:p>
          <a:p>
            <a:r>
              <a:rPr kumimoji="1" lang="en-US" altLang="zh-CN" dirty="0"/>
              <a:t>ARM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Cortex-M,</a:t>
            </a:r>
            <a:r>
              <a:rPr kumimoji="1" lang="zh-CN" altLang="en-US" dirty="0"/>
              <a:t> </a:t>
            </a:r>
            <a:r>
              <a:rPr kumimoji="1" lang="en-US" altLang="zh-CN" dirty="0"/>
              <a:t>R,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6DC152-58F9-9B4E-834D-F157F57E3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747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93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2E6F6-0976-0842-A563-AD180496E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141" y="365125"/>
            <a:ext cx="5369859" cy="1325563"/>
          </a:xfrm>
        </p:spPr>
        <p:txBody>
          <a:bodyPr/>
          <a:lstStyle/>
          <a:p>
            <a:r>
              <a:rPr kumimoji="1" lang="zh-CN" altLang="en-US" dirty="0"/>
              <a:t>各个时期的版本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603F796-2313-CA41-8A0E-EB56E9D36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b="63863"/>
          <a:stretch/>
        </p:blipFill>
        <p:spPr>
          <a:xfrm>
            <a:off x="6835588" y="0"/>
            <a:ext cx="52578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19F9175-7C3F-6043-BDD6-B378954A7947}"/>
              </a:ext>
            </a:extLst>
          </p:cNvPr>
          <p:cNvSpPr txBox="1"/>
          <p:nvPr/>
        </p:nvSpPr>
        <p:spPr>
          <a:xfrm>
            <a:off x="838200" y="1690688"/>
            <a:ext cx="46750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英文中</a:t>
            </a:r>
            <a:r>
              <a:rPr kumimoji="1" lang="en-US" altLang="zh-CN" dirty="0"/>
              <a:t>13</a:t>
            </a:r>
            <a:r>
              <a:rPr kumimoji="1" lang="zh-CN" altLang="en-US" dirty="0"/>
              <a:t>是一个不吉利的数字，所以到</a:t>
            </a:r>
            <a:r>
              <a:rPr kumimoji="1" lang="en-US" altLang="zh-CN" dirty="0"/>
              <a:t>ARM11</a:t>
            </a:r>
            <a:r>
              <a:rPr kumimoji="1" lang="zh-CN" altLang="en-US" dirty="0"/>
              <a:t>之后，</a:t>
            </a:r>
            <a:r>
              <a:rPr kumimoji="1" lang="en-US" altLang="zh-CN" dirty="0"/>
              <a:t>ARM</a:t>
            </a:r>
            <a:r>
              <a:rPr kumimoji="1" lang="zh-CN" altLang="en-US" dirty="0"/>
              <a:t>不打算再用数字了，</a:t>
            </a:r>
            <a:endParaRPr kumimoji="1" lang="en-US" altLang="zh-CN" dirty="0"/>
          </a:p>
          <a:p>
            <a:r>
              <a:rPr kumimoji="1" lang="zh-CN" altLang="en-US" dirty="0"/>
              <a:t>后来叫作</a:t>
            </a:r>
            <a:r>
              <a:rPr kumimoji="1" lang="en-US" altLang="zh-CN" dirty="0"/>
              <a:t>Cortex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cores</a:t>
            </a:r>
            <a:r>
              <a:rPr kumimoji="1" lang="zh-CN" altLang="en-US" dirty="0"/>
              <a:t>，</a:t>
            </a:r>
            <a:r>
              <a:rPr lang="en-US" altLang="zh-CN" dirty="0"/>
              <a:t> </a:t>
            </a:r>
            <a:r>
              <a:rPr lang="zh-CN" altLang="en-US" dirty="0"/>
              <a:t>英</a:t>
            </a:r>
            <a:r>
              <a:rPr lang="en-US" altLang="zh-CN" dirty="0"/>
              <a:t>['</a:t>
            </a:r>
            <a:r>
              <a:rPr lang="en-US" altLang="zh-CN" dirty="0" err="1"/>
              <a:t>k:teks</a:t>
            </a:r>
            <a:r>
              <a:rPr lang="en-US" altLang="zh-CN" dirty="0"/>
              <a:t>] </a:t>
            </a:r>
            <a:r>
              <a:rPr lang="zh-CN" altLang="en-US" dirty="0"/>
              <a:t>美</a:t>
            </a:r>
            <a:r>
              <a:rPr lang="en-US" altLang="zh-CN" dirty="0"/>
              <a:t>[</a:t>
            </a:r>
            <a:r>
              <a:rPr lang="en-US" altLang="zh-CN" dirty="0" err="1"/>
              <a:t>krteks</a:t>
            </a:r>
            <a:r>
              <a:rPr lang="en-US" altLang="zh-CN" dirty="0"/>
              <a:t>] n. </a:t>
            </a:r>
            <a:r>
              <a:rPr lang="zh-CN" altLang="en-US" dirty="0"/>
              <a:t>皮质</a:t>
            </a:r>
            <a:r>
              <a:rPr lang="en-US" altLang="zh-CN" dirty="0"/>
              <a:t>;</a:t>
            </a:r>
            <a:r>
              <a:rPr lang="zh-CN" altLang="en-US" dirty="0"/>
              <a:t>树皮</a:t>
            </a:r>
            <a:r>
              <a:rPr lang="en-US" altLang="zh-CN" dirty="0"/>
              <a:t>;</a:t>
            </a:r>
            <a:r>
              <a:rPr lang="zh-CN" altLang="en-US" dirty="0"/>
              <a:t>果皮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Cortex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cores</a:t>
            </a:r>
            <a:r>
              <a:rPr kumimoji="1" lang="zh-CN" altLang="en-US" dirty="0"/>
              <a:t>三个分支</a:t>
            </a:r>
            <a:endParaRPr kumimoji="1" lang="en-US" altLang="zh-CN" dirty="0"/>
          </a:p>
          <a:p>
            <a:r>
              <a:rPr kumimoji="1" lang="en-US" altLang="zh-CN" dirty="0"/>
              <a:t>Cortex-M:</a:t>
            </a:r>
            <a:r>
              <a:rPr kumimoji="1" lang="zh-CN" altLang="en-US" dirty="0"/>
              <a:t>   用作控制领域</a:t>
            </a:r>
            <a:endParaRPr kumimoji="1" lang="en-US" altLang="zh-CN" dirty="0"/>
          </a:p>
          <a:p>
            <a:r>
              <a:rPr kumimoji="1" lang="en-US" altLang="zh-CN" dirty="0"/>
              <a:t>Cortex-R:</a:t>
            </a:r>
            <a:r>
              <a:rPr kumimoji="1" lang="zh-CN" altLang="en-US" dirty="0"/>
              <a:t>    用作数字信号处理 </a:t>
            </a:r>
            <a:endParaRPr kumimoji="1" lang="en-US" altLang="zh-CN" dirty="0"/>
          </a:p>
          <a:p>
            <a:r>
              <a:rPr kumimoji="1" lang="en-US" altLang="zh-CN" dirty="0"/>
              <a:t>Cortex-A:</a:t>
            </a:r>
            <a:r>
              <a:rPr kumimoji="1" lang="zh-CN" altLang="en-US" dirty="0"/>
              <a:t>    用作通用计算</a:t>
            </a:r>
            <a:r>
              <a:rPr kumimoji="1" lang="en-US" altLang="zh-CN" dirty="0"/>
              <a:t>CPU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i="1" dirty="0"/>
              <a:t>注意：</a:t>
            </a:r>
            <a:r>
              <a:rPr kumimoji="1" lang="en-US" altLang="zh-CN" i="1" dirty="0"/>
              <a:t>ARM7</a:t>
            </a:r>
            <a:r>
              <a:rPr kumimoji="1" lang="zh-CN" altLang="en-US" i="1" dirty="0"/>
              <a:t>指令集版本是</a:t>
            </a:r>
            <a:r>
              <a:rPr kumimoji="1" lang="en-US" altLang="zh-CN" i="1" dirty="0"/>
              <a:t>v3</a:t>
            </a:r>
          </a:p>
          <a:p>
            <a:r>
              <a:rPr kumimoji="1" lang="zh-CN" altLang="en-US" i="1" dirty="0"/>
              <a:t>           </a:t>
            </a:r>
            <a:r>
              <a:rPr kumimoji="1" lang="en-US" altLang="zh-CN" i="1" dirty="0"/>
              <a:t>ARM9</a:t>
            </a:r>
            <a:r>
              <a:rPr kumimoji="1" lang="zh-CN" altLang="en-US" i="1" dirty="0"/>
              <a:t>指令集版本是</a:t>
            </a:r>
            <a:r>
              <a:rPr kumimoji="1" lang="en-US" altLang="zh-CN" i="1" dirty="0"/>
              <a:t>v4</a:t>
            </a:r>
          </a:p>
          <a:p>
            <a:r>
              <a:rPr kumimoji="1" lang="zh-CN" altLang="en-US" i="1" dirty="0"/>
              <a:t>           </a:t>
            </a:r>
            <a:r>
              <a:rPr kumimoji="1" lang="en-US" altLang="zh-CN" i="1" dirty="0"/>
              <a:t>Cortex</a:t>
            </a:r>
            <a:r>
              <a:rPr kumimoji="1" lang="zh-CN" altLang="en-US" i="1" dirty="0"/>
              <a:t>指令集版本是</a:t>
            </a:r>
            <a:r>
              <a:rPr kumimoji="1" lang="en-US" altLang="zh-CN" i="1" dirty="0"/>
              <a:t>v7/8</a:t>
            </a:r>
            <a:endParaRPr kumimoji="1"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532293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61F36-209D-8140-86B7-62CEB18F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各个时期的版本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BD6D7D-7B0C-AF4D-8607-18558DA3B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354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后来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Cortex-M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迅速开疆扩土，不断壮大：</a:t>
            </a: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M0,M0+,M1,M3,M4,M7</a:t>
            </a:r>
          </a:p>
          <a:p>
            <a:pPr marL="0" indent="0">
              <a:buNone/>
            </a:pP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尤其以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STM32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最为丰盛</a:t>
            </a: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buNone/>
            </a:pP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Cortex-R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系列看不见摸不到，分化为：</a:t>
            </a: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R4,R5,R7,R8,R52..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626568-5D99-CE47-9666-1429BC2F2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66" b="41295"/>
          <a:stretch/>
        </p:blipFill>
        <p:spPr>
          <a:xfrm>
            <a:off x="4831623" y="681037"/>
            <a:ext cx="7360378" cy="54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64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8F9A1-001C-0344-B70C-09CA880C5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23000" cy="1325563"/>
          </a:xfrm>
        </p:spPr>
        <p:txBody>
          <a:bodyPr/>
          <a:lstStyle/>
          <a:p>
            <a:r>
              <a:rPr kumimoji="1" lang="zh-CN" altLang="en-US" dirty="0"/>
              <a:t>各个时期的版本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CACD328-65FC-B441-8370-4E58345B2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398"/>
          <a:stretch/>
        </p:blipFill>
        <p:spPr>
          <a:xfrm>
            <a:off x="7179733" y="-19738"/>
            <a:ext cx="5012267" cy="68777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5250D7-2FE6-B542-A2F3-31997AAF958E}"/>
              </a:ext>
            </a:extLst>
          </p:cNvPr>
          <p:cNvSpPr txBox="1"/>
          <p:nvPr/>
        </p:nvSpPr>
        <p:spPr>
          <a:xfrm>
            <a:off x="838200" y="1714500"/>
            <a:ext cx="5257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Cortex-A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系列侵占了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95%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以上的手机芯片市场，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2016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年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7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月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18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日被软银公司以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234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英镑（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约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321.7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亿美元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）收购，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A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系列目前正在向着服务器市场和桌面市场进军</a:t>
            </a: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32bit</a:t>
            </a: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64bit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501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5B413-9752-2248-A924-36B5170FF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第三方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25004A-1F3F-4543-A988-7E88F6967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FangSong" panose="02010609060101010101" pitchFamily="49" charset="-122"/>
                <a:ea typeface="FangSong" panose="02010609060101010101" pitchFamily="49" charset="-122"/>
              </a:rPr>
              <a:t>除了 </a:t>
            </a:r>
            <a:r>
              <a:rPr lang="en-US" altLang="zh-CN" sz="1800" dirty="0">
                <a:latin typeface="FangSong" panose="02010609060101010101" pitchFamily="49" charset="-122"/>
                <a:ea typeface="FangSong" panose="02010609060101010101" pitchFamily="49" charset="-122"/>
              </a:rPr>
              <a:t>ARM </a:t>
            </a:r>
            <a:r>
              <a:rPr lang="zh-CN" altLang="en-US" sz="1800" dirty="0">
                <a:latin typeface="FangSong" panose="02010609060101010101" pitchFamily="49" charset="-122"/>
                <a:ea typeface="FangSong" panose="02010609060101010101" pitchFamily="49" charset="-122"/>
              </a:rPr>
              <a:t>公司自己设计的内核，还有些内核实现了</a:t>
            </a:r>
            <a:r>
              <a:rPr lang="en-US" altLang="zh-CN" sz="1800" dirty="0">
                <a:latin typeface="FangSong" panose="02010609060101010101" pitchFamily="49" charset="-122"/>
                <a:ea typeface="FangSong" panose="02010609060101010101" pitchFamily="49" charset="-122"/>
              </a:rPr>
              <a:t>ARM</a:t>
            </a:r>
            <a:r>
              <a:rPr lang="zh-CN" altLang="en-US" sz="1800" dirty="0">
                <a:latin typeface="FangSong" panose="02010609060101010101" pitchFamily="49" charset="-122"/>
                <a:ea typeface="FangSong" panose="02010609060101010101" pitchFamily="49" charset="-122"/>
              </a:rPr>
              <a:t>指令集，是由具有</a:t>
            </a:r>
            <a:r>
              <a:rPr lang="en-US" altLang="zh-CN" sz="1800" dirty="0">
                <a:latin typeface="FangSong" panose="02010609060101010101" pitchFamily="49" charset="-122"/>
                <a:ea typeface="FangSong" panose="02010609060101010101" pitchFamily="49" charset="-122"/>
              </a:rPr>
              <a:t>ARM</a:t>
            </a:r>
            <a:r>
              <a:rPr lang="zh-CN" altLang="en-US" sz="1800" dirty="0">
                <a:latin typeface="FangSong" panose="02010609060101010101" pitchFamily="49" charset="-122"/>
                <a:ea typeface="FangSong" panose="02010609060101010101" pitchFamily="49" charset="-122"/>
              </a:rPr>
              <a:t>架构许可证的公司独立开发 </a:t>
            </a:r>
            <a:endParaRPr kumimoji="1" lang="zh-CN" altLang="en-US" sz="18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108E9D-1CBB-9F45-BF98-2018BDCA8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263" y="0"/>
            <a:ext cx="5614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80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AF197-7FF0-4144-95F9-64DD8685C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B0A3A2-5A70-E946-B1E1-F021A5541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5D377D-FA4A-DE4A-A3B5-667015A86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0091"/>
            <a:ext cx="11184466" cy="674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26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36133FD-D0F7-0B45-B533-C7CB9FEB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6543" y="664308"/>
            <a:ext cx="2700990" cy="113062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b="1" dirty="0"/>
              <a:t>ARM </a:t>
            </a:r>
            <a:r>
              <a:rPr lang="zh-CN" altLang="en-US" b="1" dirty="0"/>
              <a:t>特性</a:t>
            </a:r>
            <a:br>
              <a:rPr lang="zh-CN" altLang="en-US" b="1" dirty="0"/>
            </a:br>
            <a:endParaRPr kumimoji="1" lang="en-US" altLang="zh-CN" sz="3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3F4445-04A6-9A47-BF7C-401DB983A93B}"/>
              </a:ext>
            </a:extLst>
          </p:cNvPr>
          <p:cNvSpPr txBox="1"/>
          <p:nvPr/>
        </p:nvSpPr>
        <p:spPr>
          <a:xfrm>
            <a:off x="8885507" y="2218267"/>
            <a:ext cx="27612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40000"/>
              <a:buFont typeface="Wingdings" pitchFamily="2" charset="2"/>
              <a:buChar char="p"/>
            </a:pP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Java 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加速 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(</a:t>
            </a:r>
            <a:r>
              <a:rPr lang="en-US" altLang="zh-CN" dirty="0" err="1">
                <a:latin typeface="FangSong" panose="02010609060101010101" pitchFamily="49" charset="-122"/>
                <a:ea typeface="FangSong" panose="02010609060101010101" pitchFamily="49" charset="-122"/>
              </a:rPr>
              <a:t>Jazelle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®)</a:t>
            </a:r>
          </a:p>
          <a:p>
            <a:pPr marL="342900" indent="-342900">
              <a:buSzPct val="40000"/>
              <a:buFont typeface="Wingdings" pitchFamily="2" charset="2"/>
              <a:buChar char="p"/>
            </a:pP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安全性 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(</a:t>
            </a:r>
            <a:r>
              <a:rPr lang="en-US" altLang="zh-CN" dirty="0" err="1">
                <a:latin typeface="FangSong" panose="02010609060101010101" pitchFamily="49" charset="-122"/>
                <a:ea typeface="FangSong" panose="02010609060101010101" pitchFamily="49" charset="-122"/>
              </a:rPr>
              <a:t>TrustZone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®)</a:t>
            </a:r>
          </a:p>
          <a:p>
            <a:pPr marL="342900" indent="-342900">
              <a:buSzPct val="40000"/>
              <a:buFont typeface="Wingdings" pitchFamily="2" charset="2"/>
              <a:buChar char="p"/>
            </a:pP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SIMD 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和高级 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SIMD</a:t>
            </a:r>
          </a:p>
          <a:p>
            <a:pPr marL="342900" indent="-342900">
              <a:buSzPct val="40000"/>
              <a:buFont typeface="Wingdings" pitchFamily="2" charset="2"/>
              <a:buChar char="p"/>
            </a:pP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VFP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or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NEON™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技术提供支持</a:t>
            </a:r>
            <a:endParaRPr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342900" indent="-342900">
              <a:buSzPct val="40000"/>
              <a:buFont typeface="Wingdings" pitchFamily="2" charset="2"/>
              <a:buChar char="p"/>
            </a:pP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Thumb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指令集</a:t>
            </a: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342900" indent="-342900">
              <a:buSzPct val="40000"/>
              <a:buFont typeface="Wingdings" pitchFamily="2" charset="2"/>
              <a:buChar char="p"/>
            </a:pP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…</a:t>
            </a:r>
            <a:endParaRPr kumimoji="1" lang="zh-CN" altLang="en-US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3DD6C7E-CF15-BB4A-B3D3-059EB1C6E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9333" cy="435133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8F4774C-BBAB-F64E-A156-5D3E3ACE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86" y="1229620"/>
            <a:ext cx="7004051" cy="476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1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9D1FC-D4EC-AB4A-8329-4E7A153C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</a:t>
            </a:r>
            <a:r>
              <a:rPr kumimoji="1" lang="zh-CN" altLang="en-US" dirty="0"/>
              <a:t>的内核特点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D19834-331E-6A4D-9C0C-634F292B4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RISC</a:t>
            </a:r>
            <a:r>
              <a:rPr lang="zh-CN" altLang="en-US" dirty="0"/>
              <a:t>技术 </a:t>
            </a:r>
          </a:p>
          <a:p>
            <a:r>
              <a:rPr lang="zh-CN" altLang="en-US" dirty="0"/>
              <a:t>流水线技术 </a:t>
            </a:r>
          </a:p>
          <a:p>
            <a:r>
              <a:rPr lang="zh-CN" altLang="en-US" dirty="0"/>
              <a:t>超标量技术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8289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83C68-7DA5-BF4E-89FB-AA9C52D8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RISC</a:t>
            </a:r>
            <a:r>
              <a:rPr kumimoji="1" lang="zh-CN" altLang="en-US" dirty="0"/>
              <a:t>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421C30-9BC7-584F-8296-86F503349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en-US" dirty="0"/>
              <a:t>RISC</a:t>
            </a:r>
            <a:r>
              <a:rPr lang="zh-CN" altLang="en-US" dirty="0"/>
              <a:t>结构优先选取使用频率最高的简单指令，避免复杂指令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指令长度固定，指令格式和寻址方式种类减少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以控制逻辑为主，不用或少用微码控制等措施来达到上述目的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7821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7D773EAA-476E-A442-91BC-E129FDEC45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5200" y="84667"/>
            <a:ext cx="7793038" cy="901700"/>
          </a:xfrm>
        </p:spPr>
        <p:txBody>
          <a:bodyPr vert="horz" lIns="82550" tIns="41275" rIns="82550" bIns="41275" rtlCol="0" anchor="ctr">
            <a:normAutofit/>
          </a:bodyPr>
          <a:lstStyle/>
          <a:p>
            <a:pPr marL="254000" indent="-254000">
              <a:spcBef>
                <a:spcPct val="50000"/>
              </a:spcBef>
              <a:buSzPct val="75000"/>
            </a:pPr>
            <a:r>
              <a:rPr lang="en-US" altLang="zh-CN" dirty="0"/>
              <a:t>CISC</a:t>
            </a:r>
            <a:r>
              <a:rPr lang="zh-CN" altLang="en-US" dirty="0"/>
              <a:t>与</a:t>
            </a:r>
            <a:r>
              <a:rPr lang="en-US" altLang="zh-CN" dirty="0"/>
              <a:t>RISC</a:t>
            </a:r>
            <a:r>
              <a:rPr lang="zh-CN" altLang="en-US" dirty="0"/>
              <a:t>的对比</a:t>
            </a:r>
          </a:p>
        </p:txBody>
      </p:sp>
      <p:graphicFrame>
        <p:nvGraphicFramePr>
          <p:cNvPr id="2042883" name="Group 3">
            <a:extLst>
              <a:ext uri="{FF2B5EF4-FFF2-40B4-BE49-F238E27FC236}">
                <a16:creationId xmlns:a16="http://schemas.microsoft.com/office/drawing/2014/main" id="{6EB968A1-843D-9A4A-9BC6-2DB706AC0F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4344472"/>
              </p:ext>
            </p:extLst>
          </p:nvPr>
        </p:nvGraphicFramePr>
        <p:xfrm>
          <a:off x="1127919" y="1066800"/>
          <a:ext cx="9956800" cy="5429253"/>
        </p:xfrm>
        <a:graphic>
          <a:graphicData uri="http://schemas.openxmlformats.org/drawingml/2006/table">
            <a:tbl>
              <a:tblPr/>
              <a:tblGrid>
                <a:gridCol w="1509717">
                  <a:extLst>
                    <a:ext uri="{9D8B030D-6E8A-4147-A177-3AD203B41FA5}">
                      <a16:colId xmlns:a16="http://schemas.microsoft.com/office/drawing/2014/main" val="1498967660"/>
                    </a:ext>
                  </a:extLst>
                </a:gridCol>
                <a:gridCol w="3969994">
                  <a:extLst>
                    <a:ext uri="{9D8B030D-6E8A-4147-A177-3AD203B41FA5}">
                      <a16:colId xmlns:a16="http://schemas.microsoft.com/office/drawing/2014/main" val="3446286939"/>
                    </a:ext>
                  </a:extLst>
                </a:gridCol>
                <a:gridCol w="4477089">
                  <a:extLst>
                    <a:ext uri="{9D8B030D-6E8A-4147-A177-3AD203B41FA5}">
                      <a16:colId xmlns:a16="http://schemas.microsoft.com/office/drawing/2014/main" val="4210229348"/>
                    </a:ext>
                  </a:extLst>
                </a:gridCol>
              </a:tblGrid>
              <a:tr h="4555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类别</a:t>
                      </a:r>
                    </a:p>
                  </a:txBody>
                  <a:tcPr marL="82550" marR="82550" marT="41275" marB="41275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CISC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RISC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368459"/>
                  </a:ext>
                </a:extLst>
              </a:tr>
              <a:tr h="6049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指令系统</a:t>
                      </a:r>
                    </a:p>
                  </a:txBody>
                  <a:tcPr marL="82550" marR="82550" marT="41275" marB="41275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指令数量很多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较少，通常少于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100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748491"/>
                  </a:ext>
                </a:extLst>
              </a:tr>
              <a:tr h="153094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执行时间</a:t>
                      </a:r>
                    </a:p>
                  </a:txBody>
                  <a:tcPr marL="82550" marR="82550" marT="41275" marB="41275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有些指令执行时间很长，如整块的存储器内容拷贝；或将多个寄存器的内容拷贝到存贮器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没有较长执行时间的指令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537344"/>
                  </a:ext>
                </a:extLst>
              </a:tr>
              <a:tr h="6049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编码长度</a:t>
                      </a:r>
                    </a:p>
                  </a:txBody>
                  <a:tcPr marL="82550" marR="82550" marT="41275" marB="41275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编码长度可变，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1-15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字节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编码长度固定，通常为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4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个字节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50991"/>
                  </a:ext>
                </a:extLst>
              </a:tr>
              <a:tr h="6049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寻址方式</a:t>
                      </a:r>
                    </a:p>
                  </a:txBody>
                  <a:tcPr marL="82550" marR="82550" marT="41275" marB="41275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寻址方式多样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简单寻址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892091"/>
                  </a:ext>
                </a:extLst>
              </a:tr>
              <a:tr h="8140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操作</a:t>
                      </a:r>
                    </a:p>
                  </a:txBody>
                  <a:tcPr marL="82550" marR="82550" marT="41275" marB="41275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可以对存储器和寄存器进行算术和逻辑操作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只能对寄存器进行算术和逻辑操作，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Load/Store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体系结构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3519470"/>
                  </a:ext>
                </a:extLst>
              </a:tr>
              <a:tr h="8140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编译</a:t>
                      </a:r>
                    </a:p>
                  </a:txBody>
                  <a:tcPr marL="82550" marR="82550" marT="41275" marB="41275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难以用优化编译器生成高效的目标代码程序 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采用优化编译技术，生成高效的目标代码程序 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482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601900"/>
      </p:ext>
    </p:extLst>
  </p:cSld>
  <p:clrMapOvr>
    <a:masterClrMapping/>
  </p:clrMapOvr>
  <p:transition spd="med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E1F24-8CD8-A44A-B7B9-AE1D3CFB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通用嵌入式系统组成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08DE8-3591-8149-AE55-38DF99E66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嵌入式系统是软件硬件结合紧密的系统，一般而言，嵌入式系统的构架可以分成四个部分：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处理器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存储器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输入输出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软件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7415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4A1FE-359B-1A40-8FF8-F0155C22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流水线技术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404132-75C8-0749-8C14-FD074CDD6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基于</a:t>
            </a:r>
            <a:r>
              <a:rPr lang="en-GB" altLang="en-US" dirty="0"/>
              <a:t>3</a:t>
            </a:r>
            <a:r>
              <a:rPr lang="zh-CN" altLang="en-US" dirty="0"/>
              <a:t>级（</a:t>
            </a:r>
            <a:r>
              <a:rPr lang="en-GB" altLang="en-US" dirty="0"/>
              <a:t>ARM7</a:t>
            </a:r>
            <a:r>
              <a:rPr lang="zh-CN" altLang="en-US" dirty="0"/>
              <a:t>）、</a:t>
            </a:r>
            <a:r>
              <a:rPr lang="en-GB" altLang="en-US" dirty="0"/>
              <a:t>5</a:t>
            </a:r>
            <a:r>
              <a:rPr lang="zh-CN" altLang="en-US" dirty="0"/>
              <a:t>级</a:t>
            </a:r>
            <a:r>
              <a:rPr lang="en-GB" altLang="en-US" dirty="0"/>
              <a:t>(ARM9)</a:t>
            </a:r>
            <a:r>
              <a:rPr lang="zh-CN" altLang="en-US" dirty="0"/>
              <a:t>流水线体系结构的</a:t>
            </a:r>
            <a:r>
              <a:rPr lang="en-GB" altLang="en-US" dirty="0"/>
              <a:t>ARM</a:t>
            </a:r>
            <a:r>
              <a:rPr lang="zh-CN" altLang="en-US" dirty="0"/>
              <a:t>处理器核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ARM10</a:t>
            </a:r>
            <a:r>
              <a:rPr lang="zh-CN" altLang="en-US" dirty="0"/>
              <a:t> 采用了</a:t>
            </a:r>
            <a:r>
              <a:rPr lang="en-US" altLang="zh-CN" dirty="0"/>
              <a:t>6</a:t>
            </a:r>
            <a:r>
              <a:rPr lang="zh-CN" altLang="en-US" dirty="0"/>
              <a:t>级流水线，</a:t>
            </a:r>
            <a:r>
              <a:rPr lang="en-US" altLang="zh-CN" dirty="0"/>
              <a:t>ARM11</a:t>
            </a:r>
            <a:r>
              <a:rPr lang="zh-CN" altLang="en-US" dirty="0"/>
              <a:t>采用了</a:t>
            </a:r>
            <a:r>
              <a:rPr lang="en-US" altLang="zh-CN" dirty="0"/>
              <a:t>8</a:t>
            </a:r>
            <a:r>
              <a:rPr lang="zh-CN" altLang="en-US" dirty="0"/>
              <a:t>级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Cortex-A8</a:t>
            </a:r>
            <a:r>
              <a:rPr lang="zh-CN" altLang="en-US" dirty="0"/>
              <a:t>是</a:t>
            </a:r>
            <a:r>
              <a:rPr lang="en-US" altLang="zh-CN" dirty="0"/>
              <a:t>13</a:t>
            </a:r>
            <a:r>
              <a:rPr lang="zh-CN" altLang="en-US" dirty="0"/>
              <a:t>级指令流水线，</a:t>
            </a:r>
            <a:r>
              <a:rPr lang="en-US" altLang="zh-CN" dirty="0"/>
              <a:t>10</a:t>
            </a:r>
            <a:r>
              <a:rPr lang="zh-CN" altLang="en-US" dirty="0"/>
              <a:t>级</a:t>
            </a:r>
            <a:r>
              <a:rPr lang="en-US" altLang="zh-CN" dirty="0"/>
              <a:t>NENO</a:t>
            </a:r>
            <a:r>
              <a:rPr lang="zh-CN" altLang="en-US" dirty="0"/>
              <a:t>媒体流水线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注意：</a:t>
            </a:r>
            <a:r>
              <a:rPr lang="zh-CN" altLang="en-US" i="1" dirty="0"/>
              <a:t>流水线跟</a:t>
            </a:r>
            <a:r>
              <a:rPr lang="en-US" altLang="zh-CN" i="1" dirty="0"/>
              <a:t>CPU</a:t>
            </a:r>
            <a:r>
              <a:rPr lang="zh-CN" altLang="en-US" i="1" dirty="0"/>
              <a:t> </a:t>
            </a:r>
            <a:r>
              <a:rPr lang="en-US" altLang="zh-CN" i="1" dirty="0"/>
              <a:t>Cache</a:t>
            </a:r>
            <a:r>
              <a:rPr lang="zh-CN" altLang="en-US" i="1" dirty="0"/>
              <a:t>技术相关联，主旨是让</a:t>
            </a:r>
            <a:r>
              <a:rPr lang="en-US" altLang="zh-CN" i="1" dirty="0"/>
              <a:t>CPU</a:t>
            </a:r>
            <a:r>
              <a:rPr lang="zh-CN" altLang="en-US" i="1" dirty="0"/>
              <a:t>转的更快！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5030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4723C-A0A3-614F-B7A5-D5ED1D8E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45CC7E-3137-EE4E-B940-6F6B46AEA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简单的</a:t>
            </a:r>
            <a:r>
              <a:rPr lang="en-GB" altLang="en-US" dirty="0"/>
              <a:t>3</a:t>
            </a:r>
            <a:r>
              <a:rPr lang="zh-CN" altLang="en-US" dirty="0"/>
              <a:t>级流水线如下：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取指级。取指级完成程序存储器中指令的读取，并放入指令流水线中。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译码级。对指令进行译码，为下一周期准备数据路径需要的控制信号。这一级指令“占有”译码逻辑，而不“占有”数据路径。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执行级。指令“占有”数据路径，寄存器堆栈被读取，操作数在桶式移位器中被移位，</a:t>
            </a:r>
            <a:r>
              <a:rPr lang="en-GB" altLang="en-US" dirty="0"/>
              <a:t>ALU</a:t>
            </a:r>
            <a:r>
              <a:rPr lang="zh-CN" altLang="en-US" dirty="0"/>
              <a:t>产生相应的运算结果并写回到目的寄存器中，</a:t>
            </a:r>
            <a:r>
              <a:rPr lang="en-GB" altLang="en-US" dirty="0"/>
              <a:t>ALU</a:t>
            </a:r>
            <a:r>
              <a:rPr lang="zh-CN" altLang="en-US" dirty="0"/>
              <a:t>结果根据指令需求更改状态寄存器的条件位。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8046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6BD9A-E250-F544-AF85-A25EBD6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三级流水线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E968D6BD-0229-6E43-AE6F-1410F1EB401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125043"/>
              </p:ext>
            </p:extLst>
          </p:nvPr>
        </p:nvGraphicFramePr>
        <p:xfrm>
          <a:off x="838200" y="2191872"/>
          <a:ext cx="8559725" cy="3570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" r:id="rId3" imgW="2222500" imgH="927100" progId="Paint.Picture">
                  <p:embed/>
                </p:oleObj>
              </mc:Choice>
              <mc:Fallback>
                <p:oleObj r:id="rId3" imgW="2222500" imgH="927100" progId="Paint.Picture">
                  <p:embed/>
                  <p:pic>
                    <p:nvPicPr>
                      <p:cNvPr id="20483" name="Object 4">
                        <a:extLst>
                          <a:ext uri="{FF2B5EF4-FFF2-40B4-BE49-F238E27FC236}">
                            <a16:creationId xmlns:a16="http://schemas.microsoft.com/office/drawing/2014/main" id="{0FB9209B-72AA-F64B-95ED-A616264384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191872"/>
                        <a:ext cx="8559725" cy="35706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3882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11F83A-1773-C543-91B8-340906451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思考一些问题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D2F647-95F6-F847-B1B8-3117959BC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流水线预先取到的指令放到了哪里？</a:t>
            </a:r>
            <a:endParaRPr kumimoji="1" lang="en-US" altLang="zh-CN" dirty="0"/>
          </a:p>
          <a:p>
            <a:r>
              <a:rPr kumimoji="1" lang="zh-CN" altLang="en-US" dirty="0"/>
              <a:t>会不会影响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的执行序列？</a:t>
            </a:r>
          </a:p>
        </p:txBody>
      </p:sp>
    </p:spTree>
    <p:extLst>
      <p:ext uri="{BB962C8B-B14F-4D97-AF65-F5344CB8AC3E}">
        <p14:creationId xmlns:p14="http://schemas.microsoft.com/office/powerpoint/2010/main" val="3551634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74F8E68-AC1A-144E-856F-5337F2CB7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4563" y="6243638"/>
            <a:ext cx="1903412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3BFEFCC2-26B4-2142-8C4C-1EEE92A21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789" y="6243638"/>
            <a:ext cx="2892425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44068" name="Rectangle 4">
            <a:extLst>
              <a:ext uri="{FF2B5EF4-FFF2-40B4-BE49-F238E27FC236}">
                <a16:creationId xmlns:a16="http://schemas.microsoft.com/office/drawing/2014/main" id="{468DEEB4-BBAB-6449-8383-466DD20B59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1" y="122238"/>
            <a:ext cx="8229600" cy="11430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defTabSz="938213"/>
            <a:r>
              <a:rPr kumimoji="1" lang="zh-CN" altLang="en-US" sz="4000" dirty="0"/>
              <a:t>三级流水线</a:t>
            </a:r>
            <a:endParaRPr lang="zh-CN" altLang="en-US" sz="40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44069" name="Rectangle 5">
            <a:extLst>
              <a:ext uri="{FF2B5EF4-FFF2-40B4-BE49-F238E27FC236}">
                <a16:creationId xmlns:a16="http://schemas.microsoft.com/office/drawing/2014/main" id="{19219573-73CD-A74D-A111-41B7B9C0A5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64734" y="1265238"/>
            <a:ext cx="8229600" cy="4876800"/>
          </a:xfrm>
        </p:spPr>
        <p:txBody>
          <a:bodyPr vert="horz" lIns="92075" tIns="46038" rIns="92075" bIns="46038" rtlCol="0">
            <a:normAutofit/>
          </a:bodyPr>
          <a:lstStyle/>
          <a:p>
            <a:pPr defTabSz="938213"/>
            <a:r>
              <a:rPr lang="zh-CN" altLang="en-US" sz="2700" b="1" dirty="0"/>
              <a:t>为增加处理器指令流的速度，</a:t>
            </a:r>
            <a:r>
              <a:rPr lang="en-US" altLang="zh-CN" sz="2700" b="1" dirty="0"/>
              <a:t>ARM7 </a:t>
            </a:r>
            <a:r>
              <a:rPr lang="zh-CN" altLang="en-US" sz="2700" b="1" dirty="0"/>
              <a:t>用3级流水线</a:t>
            </a:r>
            <a:r>
              <a:rPr lang="en-US" altLang="zh-CN" sz="2700" b="1" dirty="0"/>
              <a:t>.</a:t>
            </a:r>
          </a:p>
          <a:p>
            <a:pPr marL="717550" lvl="1" indent="-233363" defTabSz="938213"/>
            <a:r>
              <a:rPr lang="zh-CN" altLang="en-US" b="1" dirty="0"/>
              <a:t>允许多个操作同时处理，比逐条指令执行要快。</a:t>
            </a:r>
            <a:endParaRPr lang="en-US" altLang="zh-CN" b="1" dirty="0"/>
          </a:p>
          <a:p>
            <a:pPr defTabSz="938213">
              <a:buNone/>
            </a:pPr>
            <a:endParaRPr lang="en-US" altLang="zh-CN" sz="2700" b="1" dirty="0"/>
          </a:p>
          <a:p>
            <a:pPr defTabSz="938213">
              <a:buNone/>
            </a:pPr>
            <a:endParaRPr lang="en-US" altLang="zh-CN" sz="2700" b="1" dirty="0"/>
          </a:p>
          <a:p>
            <a:pPr defTabSz="938213">
              <a:buNone/>
            </a:pPr>
            <a:endParaRPr lang="en-US" altLang="zh-CN" sz="2700" b="1" dirty="0"/>
          </a:p>
          <a:p>
            <a:pPr defTabSz="938213">
              <a:buNone/>
            </a:pPr>
            <a:endParaRPr lang="en-US" altLang="zh-CN" sz="2700" b="1" dirty="0"/>
          </a:p>
          <a:p>
            <a:pPr defTabSz="938213">
              <a:buNone/>
            </a:pPr>
            <a:endParaRPr lang="en-US" altLang="zh-CN" sz="2700" b="1" dirty="0"/>
          </a:p>
          <a:p>
            <a:pPr defTabSz="938213">
              <a:buNone/>
            </a:pPr>
            <a:endParaRPr lang="en-US" altLang="zh-CN" sz="2700" b="1" dirty="0"/>
          </a:p>
          <a:p>
            <a:pPr defTabSz="938213">
              <a:buNone/>
            </a:pPr>
            <a:endParaRPr lang="en-US" altLang="zh-CN" sz="2700" b="1" dirty="0"/>
          </a:p>
          <a:p>
            <a:pPr defTabSz="938213"/>
            <a:r>
              <a:rPr lang="en-US" altLang="zh-CN" sz="2700" b="1" dirty="0">
                <a:solidFill>
                  <a:srgbClr val="FF0000"/>
                </a:solidFill>
              </a:rPr>
              <a:t> PC</a:t>
            </a:r>
            <a:r>
              <a:rPr lang="zh-CN" altLang="en-US" sz="2700" b="1" dirty="0">
                <a:solidFill>
                  <a:srgbClr val="FF0000"/>
                </a:solidFill>
              </a:rPr>
              <a:t>指向正被取指的指令，而非正在执行的指令</a:t>
            </a:r>
            <a:endParaRPr lang="en-US" altLang="zh-CN" sz="2700" b="1" dirty="0">
              <a:solidFill>
                <a:srgbClr val="FF0000"/>
              </a:solidFill>
            </a:endParaRPr>
          </a:p>
        </p:txBody>
      </p:sp>
      <p:sp>
        <p:nvSpPr>
          <p:cNvPr id="65542" name="Rectangle 6">
            <a:extLst>
              <a:ext uri="{FF2B5EF4-FFF2-40B4-BE49-F238E27FC236}">
                <a16:creationId xmlns:a16="http://schemas.microsoft.com/office/drawing/2014/main" id="{52ED4462-D657-C549-AC50-EC85A4FA1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026" y="2735264"/>
            <a:ext cx="1393825" cy="541337"/>
          </a:xfrm>
          <a:prstGeom prst="rect">
            <a:avLst/>
          </a:prstGeom>
          <a:solidFill>
            <a:schemeClr val="bg2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GB" altLang="zh-CN">
              <a:solidFill>
                <a:schemeClr val="hlink"/>
              </a:solidFill>
              <a:latin typeface="Calibri" panose="020F0502020204030204" pitchFamily="34" charset="0"/>
            </a:endParaRPr>
          </a:p>
        </p:txBody>
      </p:sp>
      <p:sp>
        <p:nvSpPr>
          <p:cNvPr id="65543" name="Rectangle 7">
            <a:extLst>
              <a:ext uri="{FF2B5EF4-FFF2-40B4-BE49-F238E27FC236}">
                <a16:creationId xmlns:a16="http://schemas.microsoft.com/office/drawing/2014/main" id="{EF4CBD3B-1EE8-1543-BD73-FE04AB70A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1" y="3581400"/>
            <a:ext cx="1393825" cy="533400"/>
          </a:xfrm>
          <a:prstGeom prst="rect">
            <a:avLst/>
          </a:prstGeom>
          <a:solidFill>
            <a:schemeClr val="folHlink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65544" name="Rectangle 8">
            <a:extLst>
              <a:ext uri="{FF2B5EF4-FFF2-40B4-BE49-F238E27FC236}">
                <a16:creationId xmlns:a16="http://schemas.microsoft.com/office/drawing/2014/main" id="{875AE1DC-9785-D245-87FC-B4394AC1F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1" y="4419600"/>
            <a:ext cx="1393825" cy="5334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65545" name="Rectangle 9">
            <a:extLst>
              <a:ext uri="{FF2B5EF4-FFF2-40B4-BE49-F238E27FC236}">
                <a16:creationId xmlns:a16="http://schemas.microsoft.com/office/drawing/2014/main" id="{3601480E-85E0-114A-B536-05AE5ED8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026" y="2868613"/>
            <a:ext cx="1389063" cy="34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zh-CN">
                <a:latin typeface="Calibri" panose="020F0502020204030204" pitchFamily="34" charset="0"/>
              </a:rPr>
              <a:t>Fetch</a:t>
            </a: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F70B9FB2-9427-CA48-8585-231E76B08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076" y="3714750"/>
            <a:ext cx="1330325" cy="34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zh-CN">
                <a:latin typeface="Calibri" panose="020F0502020204030204" pitchFamily="34" charset="0"/>
              </a:rPr>
              <a:t>Decode</a:t>
            </a:r>
          </a:p>
        </p:txBody>
      </p:sp>
      <p:sp>
        <p:nvSpPr>
          <p:cNvPr id="65547" name="Rectangle 11">
            <a:extLst>
              <a:ext uri="{FF2B5EF4-FFF2-40B4-BE49-F238E27FC236}">
                <a16:creationId xmlns:a16="http://schemas.microsoft.com/office/drawing/2014/main" id="{FBCDE25C-D0F8-C746-9B94-DB508C8B2A33}"/>
              </a:ext>
            </a:extLst>
          </p:cNvPr>
          <p:cNvSpPr>
            <a:spLocks noChangeArrowheads="1"/>
          </p:cNvSpPr>
          <p:nvPr/>
        </p:nvSpPr>
        <p:spPr bwMode="white">
          <a:xfrm>
            <a:off x="4495800" y="4546600"/>
            <a:ext cx="1371600" cy="34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zh-CN" dirty="0">
                <a:latin typeface="Calibri" panose="020F0502020204030204" pitchFamily="34" charset="0"/>
              </a:rPr>
              <a:t>Execute</a:t>
            </a:r>
          </a:p>
        </p:txBody>
      </p:sp>
      <p:sp>
        <p:nvSpPr>
          <p:cNvPr id="65548" name="Line 12">
            <a:extLst>
              <a:ext uri="{FF2B5EF4-FFF2-40B4-BE49-F238E27FC236}">
                <a16:creationId xmlns:a16="http://schemas.microsoft.com/office/drawing/2014/main" id="{B896EFB2-0C59-4441-AF06-86E3DFDC10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7000" y="3267076"/>
            <a:ext cx="0" cy="3222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49" name="Line 13">
            <a:extLst>
              <a:ext uri="{FF2B5EF4-FFF2-40B4-BE49-F238E27FC236}">
                <a16:creationId xmlns:a16="http://schemas.microsoft.com/office/drawing/2014/main" id="{18CABED5-29FB-A743-B2D9-E72329D62A8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41148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50" name="Rectangle 14">
            <a:extLst>
              <a:ext uri="{FF2B5EF4-FFF2-40B4-BE49-F238E27FC236}">
                <a16:creationId xmlns:a16="http://schemas.microsoft.com/office/drawing/2014/main" id="{0A3A9091-563A-D24C-B382-F30DC24DA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3" y="2827339"/>
            <a:ext cx="20129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1600">
                <a:latin typeface="Calibri" panose="020F0502020204030204" pitchFamily="34" charset="0"/>
              </a:rPr>
              <a:t>从存储器中读取指令</a:t>
            </a:r>
          </a:p>
        </p:txBody>
      </p:sp>
      <p:sp>
        <p:nvSpPr>
          <p:cNvPr id="65551" name="Rectangle 15">
            <a:extLst>
              <a:ext uri="{FF2B5EF4-FFF2-40B4-BE49-F238E27FC236}">
                <a16:creationId xmlns:a16="http://schemas.microsoft.com/office/drawing/2014/main" id="{B4A9D11B-81A9-114E-A3DF-4510A4811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488" y="3721100"/>
            <a:ext cx="9969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1600">
                <a:latin typeface="Calibri" panose="020F0502020204030204" pitchFamily="34" charset="0"/>
              </a:rPr>
              <a:t>解码指令</a:t>
            </a:r>
          </a:p>
        </p:txBody>
      </p:sp>
      <p:sp>
        <p:nvSpPr>
          <p:cNvPr id="65552" name="Rectangle 16">
            <a:extLst>
              <a:ext uri="{FF2B5EF4-FFF2-40B4-BE49-F238E27FC236}">
                <a16:creationId xmlns:a16="http://schemas.microsoft.com/office/drawing/2014/main" id="{5ED1AA5E-DA70-F34C-A1D2-EACA21674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488" y="4311651"/>
            <a:ext cx="2735262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1600">
                <a:latin typeface="Calibri" panose="020F0502020204030204" pitchFamily="34" charset="0"/>
              </a:rPr>
              <a:t>寄存器读（从寄存器</a:t>
            </a:r>
            <a:r>
              <a:rPr lang="en-US" altLang="zh-CN" sz="1600">
                <a:latin typeface="Calibri" panose="020F0502020204030204" pitchFamily="34" charset="0"/>
              </a:rPr>
              <a:t>Bank）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1600">
                <a:latin typeface="Calibri" panose="020F0502020204030204" pitchFamily="34" charset="0"/>
              </a:rPr>
              <a:t>移位及</a:t>
            </a:r>
            <a:r>
              <a:rPr lang="en-US" altLang="zh-CN" sz="1600">
                <a:latin typeface="Calibri" panose="020F0502020204030204" pitchFamily="34" charset="0"/>
              </a:rPr>
              <a:t>ALU</a:t>
            </a:r>
            <a:r>
              <a:rPr lang="zh-CN" altLang="en-US" sz="1600">
                <a:latin typeface="Calibri" panose="020F0502020204030204" pitchFamily="34" charset="0"/>
              </a:rPr>
              <a:t>操作</a:t>
            </a:r>
            <a:endParaRPr lang="en-US" altLang="zh-CN" sz="160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1600">
                <a:latin typeface="Calibri" panose="020F0502020204030204" pitchFamily="34" charset="0"/>
              </a:rPr>
              <a:t>寄存器写（到寄存器</a:t>
            </a:r>
            <a:r>
              <a:rPr lang="en-US" altLang="zh-CN" sz="1600">
                <a:latin typeface="Calibri" panose="020F0502020204030204" pitchFamily="34" charset="0"/>
              </a:rPr>
              <a:t>Bank</a:t>
            </a:r>
            <a:r>
              <a:rPr lang="zh-CN" altLang="en-US" sz="1600">
                <a:latin typeface="Calibri" panose="020F0502020204030204" pitchFamily="34" charset="0"/>
              </a:rPr>
              <a:t> ）</a:t>
            </a:r>
          </a:p>
        </p:txBody>
      </p:sp>
      <p:sp>
        <p:nvSpPr>
          <p:cNvPr id="65553" name="Rectangle 17">
            <a:extLst>
              <a:ext uri="{FF2B5EF4-FFF2-40B4-BE49-F238E27FC236}">
                <a16:creationId xmlns:a16="http://schemas.microsoft.com/office/drawing/2014/main" id="{847DC7FB-5A13-F74B-8C87-EC8C3CD7E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819400"/>
            <a:ext cx="1320874" cy="31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1600">
                <a:latin typeface="Calibri" panose="020F0502020204030204" pitchFamily="34" charset="0"/>
              </a:rPr>
              <a:t>PC	PC</a:t>
            </a:r>
          </a:p>
        </p:txBody>
      </p:sp>
      <p:sp>
        <p:nvSpPr>
          <p:cNvPr id="65554" name="Rectangle 18">
            <a:extLst>
              <a:ext uri="{FF2B5EF4-FFF2-40B4-BE49-F238E27FC236}">
                <a16:creationId xmlns:a16="http://schemas.microsoft.com/office/drawing/2014/main" id="{D296BF94-1628-AF45-BBC3-4E1E1423C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657600"/>
            <a:ext cx="155733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1600">
                <a:latin typeface="Calibri" panose="020F0502020204030204" pitchFamily="34" charset="0"/>
              </a:rPr>
              <a:t>PC - 4	PC-2</a:t>
            </a:r>
          </a:p>
        </p:txBody>
      </p:sp>
      <p:sp>
        <p:nvSpPr>
          <p:cNvPr id="65555" name="Rectangle 19">
            <a:extLst>
              <a:ext uri="{FF2B5EF4-FFF2-40B4-BE49-F238E27FC236}">
                <a16:creationId xmlns:a16="http://schemas.microsoft.com/office/drawing/2014/main" id="{EF1FD358-08E2-DE4E-8E90-5C8BC3242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1" y="4495800"/>
            <a:ext cx="1580561" cy="31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1600">
                <a:latin typeface="Calibri" panose="020F0502020204030204" pitchFamily="34" charset="0"/>
              </a:rPr>
              <a:t>PC - 8	PC - 4</a:t>
            </a:r>
          </a:p>
        </p:txBody>
      </p:sp>
      <p:sp>
        <p:nvSpPr>
          <p:cNvPr id="65556" name="Rectangle 20">
            <a:extLst>
              <a:ext uri="{FF2B5EF4-FFF2-40B4-BE49-F238E27FC236}">
                <a16:creationId xmlns:a16="http://schemas.microsoft.com/office/drawing/2014/main" id="{0E17EE03-3F61-DC40-B609-535E997D0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6" y="2366963"/>
            <a:ext cx="1730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 u="sng">
                <a:latin typeface="Calibri" panose="020F0502020204030204" pitchFamily="34" charset="0"/>
              </a:rPr>
              <a:t>ARM	Thumb</a:t>
            </a:r>
          </a:p>
        </p:txBody>
      </p:sp>
    </p:spTree>
    <p:extLst>
      <p:ext uri="{BB962C8B-B14F-4D97-AF65-F5344CB8AC3E}">
        <p14:creationId xmlns:p14="http://schemas.microsoft.com/office/powerpoint/2010/main" val="32514289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D01105-302B-4E42-8CF2-B8824A9F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三级流水线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F387EB-BD66-AB44-B6B8-6D4520571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在</a:t>
            </a:r>
            <a:r>
              <a:rPr kumimoji="1" lang="en-US" altLang="zh-CN" dirty="0"/>
              <a:t>3</a:t>
            </a:r>
            <a:r>
              <a:rPr kumimoji="1" lang="zh-CN" altLang="en-US" dirty="0"/>
              <a:t>级流水线的执行过程中，当通过</a:t>
            </a:r>
            <a:r>
              <a:rPr kumimoji="1" lang="en-US" altLang="zh-CN" dirty="0"/>
              <a:t>R15</a:t>
            </a:r>
            <a:r>
              <a:rPr kumimoji="1" lang="zh-CN" altLang="en-US" dirty="0"/>
              <a:t>寄存器直接访问</a:t>
            </a:r>
            <a:r>
              <a:rPr kumimoji="1" lang="en-US" altLang="zh-CN" dirty="0"/>
              <a:t>PC</a:t>
            </a:r>
            <a:r>
              <a:rPr kumimoji="1" lang="zh-CN" altLang="en-US" dirty="0"/>
              <a:t>时，必须考虑此时流水线执行过程的真实情况。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程序计数器</a:t>
            </a:r>
            <a:r>
              <a:rPr kumimoji="1" lang="en-US" altLang="zh-CN" dirty="0"/>
              <a:t>R15</a:t>
            </a:r>
            <a:r>
              <a:rPr kumimoji="1" lang="zh-CN" altLang="en-US" dirty="0"/>
              <a:t>（</a:t>
            </a:r>
            <a:r>
              <a:rPr kumimoji="1" lang="en-US" altLang="zh-CN" dirty="0"/>
              <a:t>PC</a:t>
            </a:r>
            <a:r>
              <a:rPr kumimoji="1" lang="zh-CN" altLang="en-US" dirty="0"/>
              <a:t>）总是指向取指的指令，而不是指向正在执行的指令或正在译码的指令。一般情况下，人们总是习惯把正在执行的指令作为参考点，称为当前第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条指令，因此，</a:t>
            </a:r>
            <a:r>
              <a:rPr kumimoji="1" lang="en-US" altLang="zh-CN" dirty="0"/>
              <a:t>PC</a:t>
            </a:r>
            <a:r>
              <a:rPr kumimoji="1" lang="zh-CN" altLang="en-US" dirty="0"/>
              <a:t>总是指向第</a:t>
            </a:r>
            <a:r>
              <a:rPr kumimoji="1" lang="en-US" altLang="zh-CN" dirty="0"/>
              <a:t>3</a:t>
            </a:r>
            <a:r>
              <a:rPr kumimoji="1" lang="zh-CN" altLang="en-US" dirty="0"/>
              <a:t>条指令。</a:t>
            </a:r>
          </a:p>
          <a:p>
            <a:pPr marL="0" indent="0">
              <a:lnSpc>
                <a:spcPct val="120000"/>
              </a:lnSpc>
              <a:buNone/>
            </a:pPr>
            <a:endParaRPr kumimoji="1" lang="zh-CN" altLang="en-US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对于</a:t>
            </a:r>
            <a:r>
              <a:rPr kumimoji="1" lang="en-US" altLang="zh-CN" dirty="0"/>
              <a:t>ARM</a:t>
            </a:r>
            <a:r>
              <a:rPr kumimoji="1" lang="zh-CN" altLang="en-US" dirty="0"/>
              <a:t>指令，有：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                 </a:t>
            </a:r>
            <a:r>
              <a:rPr kumimoji="1" lang="en-US" altLang="zh-CN" dirty="0"/>
              <a:t>PC</a:t>
            </a:r>
            <a:r>
              <a:rPr kumimoji="1" lang="zh-CN" altLang="en-US" dirty="0"/>
              <a:t>值＝当前程序执行位置＋</a:t>
            </a:r>
            <a:r>
              <a:rPr kumimoji="1" lang="en-US" altLang="zh-CN" dirty="0"/>
              <a:t>8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对于</a:t>
            </a:r>
            <a:r>
              <a:rPr kumimoji="1" lang="en-US" altLang="zh-CN" dirty="0"/>
              <a:t>Thumb</a:t>
            </a:r>
            <a:r>
              <a:rPr kumimoji="1" lang="zh-CN" altLang="en-US" dirty="0"/>
              <a:t>指令，则有：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                 </a:t>
            </a:r>
            <a:r>
              <a:rPr kumimoji="1" lang="en-US" altLang="zh-CN" dirty="0"/>
              <a:t>PC</a:t>
            </a:r>
            <a:r>
              <a:rPr kumimoji="1" lang="zh-CN" altLang="en-US" dirty="0"/>
              <a:t>值＝当前程序执行位置＋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2991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AF444-0041-AB4C-A76A-79C81E32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兼容性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BE9D20-EF88-EB42-81B5-2E2063021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为了保持向下兼容，在</a:t>
            </a:r>
            <a:r>
              <a:rPr kumimoji="1" lang="en-US" altLang="zh-CN" dirty="0"/>
              <a:t>ARM9</a:t>
            </a:r>
            <a:r>
              <a:rPr kumimoji="1" lang="zh-CN" altLang="en-US" dirty="0"/>
              <a:t>的</a:t>
            </a:r>
            <a:r>
              <a:rPr kumimoji="1" lang="en-US" altLang="zh-CN" dirty="0"/>
              <a:t>5</a:t>
            </a:r>
            <a:r>
              <a:rPr kumimoji="1" lang="zh-CN" altLang="en-US" dirty="0"/>
              <a:t>级流水线上，取指级增加的</a:t>
            </a:r>
            <a:r>
              <a:rPr kumimoji="1" lang="en-US" altLang="zh-CN" dirty="0"/>
              <a:t>PC</a:t>
            </a:r>
            <a:r>
              <a:rPr kumimoji="1" lang="zh-CN" altLang="en-US" dirty="0"/>
              <a:t>值被直接送到译码级的寄存器，穿过了两级之间的流水线寄存器，这样译码级得到的</a:t>
            </a:r>
            <a:r>
              <a:rPr kumimoji="1" lang="en-US" altLang="zh-CN" dirty="0"/>
              <a:t>PC</a:t>
            </a:r>
            <a:r>
              <a:rPr kumimoji="1" lang="zh-CN" altLang="en-US" dirty="0"/>
              <a:t>值就是下一条指令的</a:t>
            </a:r>
            <a:r>
              <a:rPr kumimoji="1" lang="en-US" altLang="zh-CN" dirty="0"/>
              <a:t>PC+4</a:t>
            </a:r>
            <a:r>
              <a:rPr kumimoji="1" lang="zh-CN" altLang="en-US" dirty="0"/>
              <a:t>，等于当前指令的</a:t>
            </a:r>
            <a:r>
              <a:rPr kumimoji="1" lang="en-US" altLang="zh-CN" dirty="0"/>
              <a:t>PC+8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注意：</a:t>
            </a:r>
            <a:r>
              <a:rPr kumimoji="1" lang="en-US" altLang="zh-CN" i="1" dirty="0"/>
              <a:t>PC</a:t>
            </a:r>
            <a:r>
              <a:rPr kumimoji="1" lang="zh-CN" altLang="en-US" i="1" dirty="0"/>
              <a:t>值＝当前程序执行位置＋</a:t>
            </a:r>
            <a:r>
              <a:rPr kumimoji="1" lang="en-US" altLang="zh-CN" i="1" dirty="0"/>
              <a:t>8</a:t>
            </a:r>
            <a:r>
              <a:rPr kumimoji="1" lang="zh-CN" altLang="en-US" i="1" dirty="0"/>
              <a:t>，也适用于更多级数的流水线</a:t>
            </a:r>
            <a:endParaRPr kumimoji="1" lang="en-US" altLang="zh-CN" i="1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0015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17784-32A0-5D4F-9E6A-9F23B0F6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超标量技术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197715-20B4-614E-B597-462A8B328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超标量技术就是通过重复设置多套指令执行部件，同时处理并完成多条指令，实现并行操作来达到提高处理速度的目的</a:t>
            </a:r>
            <a:endParaRPr lang="en-US" altLang="zh-CN" dirty="0"/>
          </a:p>
          <a:p>
            <a:pPr marL="0" indent="0">
              <a:buNone/>
            </a:pPr>
            <a:endParaRPr lang="en-GB" altLang="en-US" dirty="0"/>
          </a:p>
          <a:p>
            <a:pPr marL="0" indent="0">
              <a:buNone/>
            </a:pPr>
            <a:r>
              <a:rPr lang="en-GB" altLang="en-US" dirty="0"/>
              <a:t>ARM7</a:t>
            </a:r>
            <a:r>
              <a:rPr lang="zh-CN" altLang="en-US" dirty="0"/>
              <a:t>、</a:t>
            </a:r>
            <a:r>
              <a:rPr lang="en-GB" altLang="en-US" dirty="0"/>
              <a:t>ARM9</a:t>
            </a:r>
            <a:r>
              <a:rPr lang="zh-CN" altLang="en-US" dirty="0"/>
              <a:t>和</a:t>
            </a:r>
            <a:r>
              <a:rPr lang="en-GB" altLang="en-US" dirty="0"/>
              <a:t>ARM11</a:t>
            </a:r>
            <a:r>
              <a:rPr lang="zh-CN" altLang="en-US" dirty="0"/>
              <a:t>等，都是单周期指令机</a:t>
            </a:r>
            <a:endParaRPr lang="en-US" altLang="zh-CN" dirty="0"/>
          </a:p>
          <a:p>
            <a:pPr marL="0" indent="0">
              <a:buNone/>
            </a:pPr>
            <a:endParaRPr lang="en-GB" altLang="en-US" dirty="0"/>
          </a:p>
          <a:p>
            <a:pPr marL="0" indent="0">
              <a:buNone/>
            </a:pPr>
            <a:r>
              <a:rPr lang="en-GB" altLang="en-US" dirty="0"/>
              <a:t>ARM</a:t>
            </a:r>
            <a:r>
              <a:rPr lang="zh-CN" altLang="en-US" dirty="0"/>
              <a:t>公司的较新的处理器将是每周期能处理多重指令的超标量机。超标量机能在一个时钟周期内同时执行多条指令，因而</a:t>
            </a:r>
            <a:r>
              <a:rPr lang="en-GB" altLang="en-US" dirty="0"/>
              <a:t>CPU</a:t>
            </a:r>
            <a:r>
              <a:rPr lang="zh-CN" altLang="en-US" dirty="0"/>
              <a:t>的效率得到大大地提高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6872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BFD7B4C9-2F95-544A-B26E-31F0D176D7F0}"/>
              </a:ext>
            </a:extLst>
          </p:cNvPr>
          <p:cNvSpPr txBox="1">
            <a:spLocks noChangeArrowheads="1"/>
          </p:cNvSpPr>
          <p:nvPr/>
        </p:nvSpPr>
        <p:spPr>
          <a:xfrm>
            <a:off x="455613" y="0"/>
            <a:ext cx="8229600" cy="1143000"/>
          </a:xfrm>
          <a:prstGeom prst="rect">
            <a:avLst/>
          </a:prstGeom>
          <a:noFill/>
          <a:ln/>
        </p:spPr>
        <p:txBody>
          <a:bodyPr lIns="92075" tIns="46038" rIns="92075" bIns="46038" anchor="ctr">
            <a:normAutofit/>
          </a:bodyPr>
          <a:lstStyle>
            <a:lvl1pPr defTabSz="938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8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8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8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8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FangSong" panose="02010609060101010101" pitchFamily="49" charset="-122"/>
                <a:ea typeface="FangSong" panose="02010609060101010101" pitchFamily="49" charset="-122"/>
              </a:rPr>
              <a:t>超标量技术</a:t>
            </a:r>
          </a:p>
        </p:txBody>
      </p:sp>
      <p:sp>
        <p:nvSpPr>
          <p:cNvPr id="74756" name="Content Placeholder 2">
            <a:extLst>
              <a:ext uri="{FF2B5EF4-FFF2-40B4-BE49-F238E27FC236}">
                <a16:creationId xmlns:a16="http://schemas.microsoft.com/office/drawing/2014/main" id="{90FBD667-ECB8-A242-AD83-48A3A3D3ECE2}"/>
              </a:ext>
            </a:extLst>
          </p:cNvPr>
          <p:cNvSpPr txBox="1">
            <a:spLocks/>
          </p:cNvSpPr>
          <p:nvPr/>
        </p:nvSpPr>
        <p:spPr bwMode="auto">
          <a:xfrm>
            <a:off x="457200" y="1219200"/>
            <a:ext cx="7315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600" b="1" dirty="0">
                <a:solidFill>
                  <a:srgbClr val="C00000"/>
                </a:solidFill>
                <a:latin typeface="Calibri" panose="020F0502020204030204" pitchFamily="34" charset="0"/>
              </a:rPr>
              <a:t>超标量技术：</a:t>
            </a:r>
            <a:r>
              <a:rPr lang="zh-CN" altLang="en-US" sz="2600" b="1" dirty="0">
                <a:latin typeface="Calibri" panose="020F0502020204030204" pitchFamily="34" charset="0"/>
              </a:rPr>
              <a:t>通过重复设置多套指令执行部件，同时处理并完成多条指令，实现并行操作来达到提高处理速度的目的。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5D2BE0-41FA-B847-8049-6D857423DBCF}"/>
              </a:ext>
            </a:extLst>
          </p:cNvPr>
          <p:cNvSpPr/>
          <p:nvPr/>
        </p:nvSpPr>
        <p:spPr>
          <a:xfrm>
            <a:off x="3048000" y="3124200"/>
            <a:ext cx="18288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>
                <a:solidFill>
                  <a:srgbClr val="FFFFFF"/>
                </a:solidFill>
              </a:rPr>
              <a:t>控制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035FF9-F4B7-244E-A11C-8A996628E0C1}"/>
              </a:ext>
            </a:extLst>
          </p:cNvPr>
          <p:cNvSpPr/>
          <p:nvPr/>
        </p:nvSpPr>
        <p:spPr>
          <a:xfrm>
            <a:off x="3048000" y="4724400"/>
            <a:ext cx="1828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>
                <a:solidFill>
                  <a:srgbClr val="FFFFFF"/>
                </a:solidFill>
              </a:rPr>
              <a:t>指令</a:t>
            </a:r>
            <a:r>
              <a:rPr lang="en-US" altLang="zh-CN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9BEE72-8437-2642-BCFB-C396BB40ACAD}"/>
              </a:ext>
            </a:extLst>
          </p:cNvPr>
          <p:cNvSpPr/>
          <p:nvPr/>
        </p:nvSpPr>
        <p:spPr>
          <a:xfrm>
            <a:off x="7239000" y="3048000"/>
            <a:ext cx="182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>
                <a:solidFill>
                  <a:srgbClr val="FFFFFF"/>
                </a:solidFill>
              </a:rPr>
              <a:t>寄存器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BC617-5CEE-7449-A429-4331299D89B2}"/>
              </a:ext>
            </a:extLst>
          </p:cNvPr>
          <p:cNvSpPr/>
          <p:nvPr/>
        </p:nvSpPr>
        <p:spPr>
          <a:xfrm>
            <a:off x="6400800" y="4495800"/>
            <a:ext cx="13716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FFFFFF"/>
                </a:solidFill>
                <a:latin typeface="Calibri" panose="020F0502020204030204" pitchFamily="34" charset="0"/>
              </a:rPr>
              <a:t>指令单元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6797B1-B333-CA46-901E-E010CAF3DA01}"/>
              </a:ext>
            </a:extLst>
          </p:cNvPr>
          <p:cNvSpPr/>
          <p:nvPr/>
        </p:nvSpPr>
        <p:spPr>
          <a:xfrm>
            <a:off x="7924800" y="4495800"/>
            <a:ext cx="14478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FFFFFF"/>
                </a:solidFill>
                <a:latin typeface="Calibri" panose="020F0502020204030204" pitchFamily="34" charset="0"/>
              </a:rPr>
              <a:t>指令单元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B98C5-E82E-6F4D-A171-AD8B8AC26AD7}"/>
              </a:ext>
            </a:extLst>
          </p:cNvPr>
          <p:cNvSpPr/>
          <p:nvPr/>
        </p:nvSpPr>
        <p:spPr>
          <a:xfrm>
            <a:off x="3048000" y="5181600"/>
            <a:ext cx="1828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>
                <a:solidFill>
                  <a:srgbClr val="FFFFFF"/>
                </a:solidFill>
              </a:rPr>
              <a:t>指令</a:t>
            </a:r>
            <a:r>
              <a:rPr lang="en-US" altLang="zh-CN" b="1">
                <a:solidFill>
                  <a:srgbClr val="FFFFFF"/>
                </a:solidFill>
              </a:rPr>
              <a:t>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52423A-900F-4046-A2C4-B9FF5BEE8F9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3581401" y="4343401"/>
            <a:ext cx="762000" cy="31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4D71D3-6473-7646-AABC-F371250805D7}"/>
              </a:ext>
            </a:extLst>
          </p:cNvPr>
          <p:cNvCxnSpPr/>
          <p:nvPr/>
        </p:nvCxnSpPr>
        <p:spPr>
          <a:xfrm rot="10800000">
            <a:off x="4876800" y="3275014"/>
            <a:ext cx="2362200" cy="15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1E86E70-970F-4041-BF33-0A8D3ECC9733}"/>
              </a:ext>
            </a:extLst>
          </p:cNvPr>
          <p:cNvCxnSpPr/>
          <p:nvPr/>
        </p:nvCxnSpPr>
        <p:spPr>
          <a:xfrm>
            <a:off x="4876800" y="3657600"/>
            <a:ext cx="3581400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0C2268-FF66-B942-B615-D74F22DB6980}"/>
              </a:ext>
            </a:extLst>
          </p:cNvPr>
          <p:cNvCxnSpPr/>
          <p:nvPr/>
        </p:nvCxnSpPr>
        <p:spPr>
          <a:xfrm rot="5400000">
            <a:off x="8228807" y="4037807"/>
            <a:ext cx="914400" cy="15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1E93F9-1C73-454E-9743-BE9B82657B3B}"/>
              </a:ext>
            </a:extLst>
          </p:cNvPr>
          <p:cNvCxnSpPr/>
          <p:nvPr/>
        </p:nvCxnSpPr>
        <p:spPr>
          <a:xfrm rot="5400000">
            <a:off x="8038307" y="4075907"/>
            <a:ext cx="838200" cy="15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73BACC-DFFD-4E41-A6BF-A4D2ADF7D272}"/>
              </a:ext>
            </a:extLst>
          </p:cNvPr>
          <p:cNvCxnSpPr/>
          <p:nvPr/>
        </p:nvCxnSpPr>
        <p:spPr>
          <a:xfrm>
            <a:off x="4876800" y="3810000"/>
            <a:ext cx="1828800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5099F3E-1B5A-4F49-BEAD-1BF672EB8D3D}"/>
              </a:ext>
            </a:extLst>
          </p:cNvPr>
          <p:cNvCxnSpPr/>
          <p:nvPr/>
        </p:nvCxnSpPr>
        <p:spPr>
          <a:xfrm rot="5400000">
            <a:off x="7011194" y="4037806"/>
            <a:ext cx="914400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50CB16-ECBC-E145-BE26-DCD4B975592C}"/>
              </a:ext>
            </a:extLst>
          </p:cNvPr>
          <p:cNvCxnSpPr/>
          <p:nvPr/>
        </p:nvCxnSpPr>
        <p:spPr>
          <a:xfrm rot="5400000">
            <a:off x="6362701" y="4152901"/>
            <a:ext cx="685800" cy="31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460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4209D438-BF63-AB49-A5D2-2553D51F1410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98841"/>
            <a:ext cx="8229600" cy="1143000"/>
          </a:xfrm>
          <a:prstGeom prst="rect">
            <a:avLst/>
          </a:prstGeom>
          <a:noFill/>
          <a:ln/>
        </p:spPr>
        <p:txBody>
          <a:bodyPr lIns="92075" tIns="46038" rIns="92075" bIns="46038" anchor="ctr">
            <a:normAutofit/>
          </a:bodyPr>
          <a:lstStyle>
            <a:lvl1pPr defTabSz="938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8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8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8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8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FangSong" panose="02010609060101010101" pitchFamily="49" charset="-122"/>
                <a:ea typeface="FangSong" panose="02010609060101010101" pitchFamily="49" charset="-122"/>
              </a:rPr>
              <a:t>超标量执行</a:t>
            </a:r>
          </a:p>
        </p:txBody>
      </p:sp>
      <p:sp>
        <p:nvSpPr>
          <p:cNvPr id="75780" name="Content Placeholder 2">
            <a:extLst>
              <a:ext uri="{FF2B5EF4-FFF2-40B4-BE49-F238E27FC236}">
                <a16:creationId xmlns:a16="http://schemas.microsoft.com/office/drawing/2014/main" id="{56FF01B5-3BB4-C148-84D4-605CFF352A32}"/>
              </a:ext>
            </a:extLst>
          </p:cNvPr>
          <p:cNvSpPr txBox="1">
            <a:spLocks/>
          </p:cNvSpPr>
          <p:nvPr/>
        </p:nvSpPr>
        <p:spPr bwMode="auto">
          <a:xfrm>
            <a:off x="2057400" y="1219200"/>
            <a:ext cx="7848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rgbClr val="C00000"/>
                </a:solidFill>
                <a:latin typeface="Calibri" panose="020F0502020204030204" pitchFamily="34" charset="0"/>
              </a:rPr>
              <a:t>超标量技术：</a:t>
            </a:r>
            <a:r>
              <a:rPr kumimoji="1" lang="zh-CN" altLang="en-US" sz="2800" b="1"/>
              <a:t>超标量</a:t>
            </a:r>
            <a:r>
              <a:rPr kumimoji="1" lang="en-US" altLang="zh-CN" sz="2800" b="1"/>
              <a:t>CPU</a:t>
            </a:r>
            <a:r>
              <a:rPr kumimoji="1" lang="zh-CN" altLang="en-US" sz="2800" b="1"/>
              <a:t>采用多条流水线结构。</a:t>
            </a:r>
            <a:endParaRPr lang="zh-CN" altLang="en-US" sz="2800" b="1">
              <a:latin typeface="Calibri" panose="020F0502020204030204" pitchFamily="34" charset="0"/>
            </a:endParaRPr>
          </a:p>
        </p:txBody>
      </p:sp>
      <p:sp>
        <p:nvSpPr>
          <p:cNvPr id="75781" name="Text Box 6">
            <a:extLst>
              <a:ext uri="{FF2B5EF4-FFF2-40B4-BE49-F238E27FC236}">
                <a16:creationId xmlns:a16="http://schemas.microsoft.com/office/drawing/2014/main" id="{84FD9971-8F7A-F343-8CD2-3B541CFEE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4000500"/>
            <a:ext cx="10223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执行</a:t>
            </a:r>
            <a:r>
              <a:rPr kumimoji="1" lang="en-US" altLang="zh-CN" sz="1600"/>
              <a:t>1</a:t>
            </a:r>
          </a:p>
        </p:txBody>
      </p:sp>
      <p:sp>
        <p:nvSpPr>
          <p:cNvPr id="75782" name="Text Box 7">
            <a:extLst>
              <a:ext uri="{FF2B5EF4-FFF2-40B4-BE49-F238E27FC236}">
                <a16:creationId xmlns:a16="http://schemas.microsoft.com/office/drawing/2014/main" id="{D481CC8C-03C1-BA43-BA1A-683F3FBB6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2898775"/>
            <a:ext cx="10223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取指</a:t>
            </a:r>
          </a:p>
        </p:txBody>
      </p:sp>
      <p:sp>
        <p:nvSpPr>
          <p:cNvPr id="75783" name="Text Box 8">
            <a:extLst>
              <a:ext uri="{FF2B5EF4-FFF2-40B4-BE49-F238E27FC236}">
                <a16:creationId xmlns:a16="http://schemas.microsoft.com/office/drawing/2014/main" id="{072BC429-82BA-C14B-9349-5C953A61A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2775" y="1905000"/>
            <a:ext cx="29527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指令</a:t>
            </a:r>
          </a:p>
        </p:txBody>
      </p:sp>
      <p:sp>
        <p:nvSpPr>
          <p:cNvPr id="75784" name="Text Box 9">
            <a:extLst>
              <a:ext uri="{FF2B5EF4-FFF2-40B4-BE49-F238E27FC236}">
                <a16:creationId xmlns:a16="http://schemas.microsoft.com/office/drawing/2014/main" id="{5C9E89BB-91BA-2B4A-9002-1CB2DE9DB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3638550"/>
            <a:ext cx="10223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译码</a:t>
            </a:r>
            <a:r>
              <a:rPr kumimoji="1" lang="en-US" altLang="zh-CN" sz="1600"/>
              <a:t>2</a:t>
            </a:r>
          </a:p>
        </p:txBody>
      </p:sp>
      <p:sp>
        <p:nvSpPr>
          <p:cNvPr id="75785" name="Text Box 10">
            <a:extLst>
              <a:ext uri="{FF2B5EF4-FFF2-40B4-BE49-F238E27FC236}">
                <a16:creationId xmlns:a16="http://schemas.microsoft.com/office/drawing/2014/main" id="{05348972-224B-CD49-844F-5D3D93EC8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0075" y="3265488"/>
            <a:ext cx="10223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译码</a:t>
            </a:r>
            <a:r>
              <a:rPr kumimoji="1" lang="en-US" altLang="zh-CN" sz="1600"/>
              <a:t>1</a:t>
            </a:r>
          </a:p>
        </p:txBody>
      </p:sp>
      <p:sp>
        <p:nvSpPr>
          <p:cNvPr id="75786" name="Text Box 11">
            <a:extLst>
              <a:ext uri="{FF2B5EF4-FFF2-40B4-BE49-F238E27FC236}">
                <a16:creationId xmlns:a16="http://schemas.microsoft.com/office/drawing/2014/main" id="{02595B77-5D3C-794A-B6AB-AEBA10FF8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488" y="4367213"/>
            <a:ext cx="10223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执行</a:t>
            </a:r>
            <a:r>
              <a:rPr kumimoji="1" lang="en-US" altLang="zh-CN" sz="1600"/>
              <a:t>2</a:t>
            </a:r>
          </a:p>
        </p:txBody>
      </p:sp>
      <p:sp>
        <p:nvSpPr>
          <p:cNvPr id="75787" name="Text Box 12">
            <a:extLst>
              <a:ext uri="{FF2B5EF4-FFF2-40B4-BE49-F238E27FC236}">
                <a16:creationId xmlns:a16="http://schemas.microsoft.com/office/drawing/2014/main" id="{67C7C080-53A9-3649-98E5-23944915E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725" y="4000500"/>
            <a:ext cx="10223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执行</a:t>
            </a:r>
            <a:r>
              <a:rPr kumimoji="1" lang="en-US" altLang="zh-CN" sz="1600"/>
              <a:t>1</a:t>
            </a:r>
          </a:p>
        </p:txBody>
      </p:sp>
      <p:sp>
        <p:nvSpPr>
          <p:cNvPr id="75788" name="Text Box 13">
            <a:extLst>
              <a:ext uri="{FF2B5EF4-FFF2-40B4-BE49-F238E27FC236}">
                <a16:creationId xmlns:a16="http://schemas.microsoft.com/office/drawing/2014/main" id="{24A4A6D3-566D-064F-9F38-09FD740B2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725" y="2898775"/>
            <a:ext cx="10223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取指</a:t>
            </a:r>
          </a:p>
        </p:txBody>
      </p:sp>
      <p:sp>
        <p:nvSpPr>
          <p:cNvPr id="75789" name="Text Box 14">
            <a:extLst>
              <a:ext uri="{FF2B5EF4-FFF2-40B4-BE49-F238E27FC236}">
                <a16:creationId xmlns:a16="http://schemas.microsoft.com/office/drawing/2014/main" id="{5CF14001-EE37-484F-8373-3CCC4B175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725" y="3638550"/>
            <a:ext cx="10223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译码</a:t>
            </a:r>
            <a:r>
              <a:rPr kumimoji="1" lang="en-US" altLang="zh-CN" sz="1600"/>
              <a:t>2</a:t>
            </a:r>
          </a:p>
        </p:txBody>
      </p:sp>
      <p:sp>
        <p:nvSpPr>
          <p:cNvPr id="75790" name="Text Box 15">
            <a:extLst>
              <a:ext uri="{FF2B5EF4-FFF2-40B4-BE49-F238E27FC236}">
                <a16:creationId xmlns:a16="http://schemas.microsoft.com/office/drawing/2014/main" id="{3BDC93E7-7143-FC49-B9F9-A77F97732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2075" y="3265488"/>
            <a:ext cx="10223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译码</a:t>
            </a:r>
            <a:r>
              <a:rPr kumimoji="1" lang="en-US" altLang="zh-CN" sz="1600"/>
              <a:t>1</a:t>
            </a:r>
          </a:p>
        </p:txBody>
      </p:sp>
      <p:sp>
        <p:nvSpPr>
          <p:cNvPr id="75791" name="Text Box 16">
            <a:extLst>
              <a:ext uri="{FF2B5EF4-FFF2-40B4-BE49-F238E27FC236}">
                <a16:creationId xmlns:a16="http://schemas.microsoft.com/office/drawing/2014/main" id="{9A850008-FB25-5B46-9D79-C96D8940F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0488" y="4367213"/>
            <a:ext cx="10223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执行</a:t>
            </a:r>
            <a:r>
              <a:rPr kumimoji="1" lang="en-US" altLang="zh-CN" sz="1600"/>
              <a:t>2</a:t>
            </a:r>
          </a:p>
        </p:txBody>
      </p:sp>
      <p:sp>
        <p:nvSpPr>
          <p:cNvPr id="75792" name="Rectangle 17">
            <a:extLst>
              <a:ext uri="{FF2B5EF4-FFF2-40B4-BE49-F238E27FC236}">
                <a16:creationId xmlns:a16="http://schemas.microsoft.com/office/drawing/2014/main" id="{DAF8250B-5718-484D-8A05-E7F8E28DF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6" y="2635250"/>
            <a:ext cx="1857375" cy="238125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5793" name="Text Box 18">
            <a:extLst>
              <a:ext uri="{FF2B5EF4-FFF2-40B4-BE49-F238E27FC236}">
                <a16:creationId xmlns:a16="http://schemas.microsoft.com/office/drawing/2014/main" id="{EB8835B4-C7BE-D144-B201-28925649F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6" y="3230564"/>
            <a:ext cx="44926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2000"/>
              <a:t>流水线</a:t>
            </a:r>
            <a:r>
              <a:rPr kumimoji="1" lang="en-US" altLang="zh-CN" sz="2000"/>
              <a:t>1</a:t>
            </a:r>
          </a:p>
        </p:txBody>
      </p:sp>
      <p:sp>
        <p:nvSpPr>
          <p:cNvPr id="75794" name="Text Box 19">
            <a:extLst>
              <a:ext uri="{FF2B5EF4-FFF2-40B4-BE49-F238E27FC236}">
                <a16:creationId xmlns:a16="http://schemas.microsoft.com/office/drawing/2014/main" id="{04B8C6AF-1BB4-C943-AD22-8F19BE180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2488" y="3222626"/>
            <a:ext cx="449262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2000"/>
              <a:t>流水线</a:t>
            </a:r>
            <a:r>
              <a:rPr kumimoji="1" lang="en-US" altLang="zh-CN" sz="2000"/>
              <a:t>2</a:t>
            </a:r>
          </a:p>
        </p:txBody>
      </p:sp>
      <p:sp>
        <p:nvSpPr>
          <p:cNvPr id="75795" name="Rectangle 20">
            <a:extLst>
              <a:ext uri="{FF2B5EF4-FFF2-40B4-BE49-F238E27FC236}">
                <a16:creationId xmlns:a16="http://schemas.microsoft.com/office/drawing/2014/main" id="{30DFED20-95A9-1640-8C1F-B8C651E2F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914" y="2640013"/>
            <a:ext cx="1857375" cy="238125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5796" name="Text Box 21">
            <a:extLst>
              <a:ext uri="{FF2B5EF4-FFF2-40B4-BE49-F238E27FC236}">
                <a16:creationId xmlns:a16="http://schemas.microsoft.com/office/drawing/2014/main" id="{AF0C6641-33C7-C44A-8AA0-78DF0F1D1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4675" y="5262563"/>
            <a:ext cx="29527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数据回写</a:t>
            </a:r>
          </a:p>
        </p:txBody>
      </p:sp>
      <p:sp>
        <p:nvSpPr>
          <p:cNvPr id="75797" name="Line 22">
            <a:extLst>
              <a:ext uri="{FF2B5EF4-FFF2-40B4-BE49-F238E27FC236}">
                <a16:creationId xmlns:a16="http://schemas.microsoft.com/office/drawing/2014/main" id="{80C48188-85A5-B14D-9DD2-EE08013CD6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0725" y="5641975"/>
            <a:ext cx="0" cy="376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8" name="Line 23">
            <a:extLst>
              <a:ext uri="{FF2B5EF4-FFF2-40B4-BE49-F238E27FC236}">
                <a16:creationId xmlns:a16="http://schemas.microsoft.com/office/drawing/2014/main" id="{D454D4B2-D19C-5F44-A45B-6D55264283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7450" y="2259014"/>
            <a:ext cx="0" cy="638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9" name="Line 24">
            <a:extLst>
              <a:ext uri="{FF2B5EF4-FFF2-40B4-BE49-F238E27FC236}">
                <a16:creationId xmlns:a16="http://schemas.microsoft.com/office/drawing/2014/main" id="{D42DA77C-E445-724C-BD52-2771992CBAE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0538" y="22733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00" name="Line 25">
            <a:extLst>
              <a:ext uri="{FF2B5EF4-FFF2-40B4-BE49-F238E27FC236}">
                <a16:creationId xmlns:a16="http://schemas.microsoft.com/office/drawing/2014/main" id="{60E8D823-3C42-3848-AD48-BCAAF50C78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0138" y="4711700"/>
            <a:ext cx="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01" name="Line 26">
            <a:extLst>
              <a:ext uri="{FF2B5EF4-FFF2-40B4-BE49-F238E27FC236}">
                <a16:creationId xmlns:a16="http://schemas.microsoft.com/office/drawing/2014/main" id="{FE476391-F8C2-B348-A6A0-001527513C2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9275" y="4725989"/>
            <a:ext cx="0" cy="522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640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15E8B-4F90-E841-90FB-2D063800C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通用嵌入式系统组成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DC76DC0D-3BDF-3A49-9364-10C7ABCE06EB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686274"/>
              </p:ext>
            </p:extLst>
          </p:nvPr>
        </p:nvGraphicFramePr>
        <p:xfrm>
          <a:off x="1640541" y="1535065"/>
          <a:ext cx="6675344" cy="502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r:id="rId3" imgW="4762500" imgH="3587750" progId="Paint.Picture">
                  <p:embed/>
                </p:oleObj>
              </mc:Choice>
              <mc:Fallback>
                <p:oleObj r:id="rId3" imgW="4762500" imgH="3587750" progId="Paint.Picture">
                  <p:embed/>
                  <p:pic>
                    <p:nvPicPr>
                      <p:cNvPr id="7172" name="Object 4">
                        <a:extLst>
                          <a:ext uri="{FF2B5EF4-FFF2-40B4-BE49-F238E27FC236}">
                            <a16:creationId xmlns:a16="http://schemas.microsoft.com/office/drawing/2014/main" id="{9403AA61-3EBD-614E-9AC6-AED52BB445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0541" y="1535065"/>
                        <a:ext cx="6675344" cy="5028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7050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953C0-0EE8-E044-973B-364D31BA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多核超标量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A64FC9-4A88-D04C-9230-E7CA542FB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Cortex-A15 </a:t>
            </a:r>
            <a:r>
              <a:rPr lang="en-US" altLang="zh-CN" dirty="0" err="1"/>
              <a:t>MPCore</a:t>
            </a:r>
            <a:r>
              <a:rPr lang="zh-CN" altLang="en-US" dirty="0"/>
              <a:t>处理器具有无序超标量管道，带有紧密耦合的低延迟</a:t>
            </a:r>
            <a:r>
              <a:rPr lang="en-US" altLang="zh-CN" dirty="0"/>
              <a:t>2</a:t>
            </a:r>
            <a:r>
              <a:rPr lang="zh-CN" altLang="en-US" dirty="0"/>
              <a:t>级高速缓存，该高速缓存的大小最高可达</a:t>
            </a:r>
            <a:r>
              <a:rPr lang="en-US" altLang="zh-CN" dirty="0"/>
              <a:t>4MB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D7E07D-6102-C043-9E9B-715052418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668" y="2764367"/>
            <a:ext cx="3175000" cy="387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CD28BC-C941-D244-8622-B5A481C7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434" y="3085042"/>
            <a:ext cx="31750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71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841BA-2B3F-7341-8C00-02B66C41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</a:t>
            </a:r>
            <a:r>
              <a:rPr kumimoji="1" lang="en-US" altLang="zh-CN" dirty="0"/>
              <a:t>ARM</a:t>
            </a:r>
            <a:r>
              <a:rPr kumimoji="1" lang="zh-CN" altLang="en-US" dirty="0"/>
              <a:t>核的微处理器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1B115C-6ED9-A147-9DCC-4497D7B97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ARM</a:t>
            </a:r>
            <a:r>
              <a:rPr lang="zh-CN" altLang="en-US" dirty="0"/>
              <a:t>核的硬件结构 </a:t>
            </a:r>
          </a:p>
          <a:p>
            <a:r>
              <a:rPr lang="en-GB" altLang="en-US" dirty="0"/>
              <a:t>ARM</a:t>
            </a:r>
            <a:r>
              <a:rPr lang="zh-CN" altLang="en-US" dirty="0"/>
              <a:t>核的数据流模型 </a:t>
            </a:r>
          </a:p>
          <a:p>
            <a:r>
              <a:rPr lang="en-GB" altLang="en-US" dirty="0"/>
              <a:t>ARM</a:t>
            </a:r>
            <a:r>
              <a:rPr lang="zh-CN" altLang="en-US" dirty="0"/>
              <a:t>处理器工作模式和工作状态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040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6DB9DE-84EF-EE4D-BAED-C75DA346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</a:t>
            </a:r>
            <a:r>
              <a:rPr kumimoji="1" lang="zh-CN" altLang="en-US" dirty="0"/>
              <a:t>核硬件结构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C438EF-F48A-F943-8B54-D6A6BECD0D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4134" y="1429283"/>
            <a:ext cx="8234994" cy="5173659"/>
          </a:xfrm>
        </p:spPr>
      </p:pic>
    </p:spTree>
    <p:extLst>
      <p:ext uri="{BB962C8B-B14F-4D97-AF65-F5344CB8AC3E}">
        <p14:creationId xmlns:p14="http://schemas.microsoft.com/office/powerpoint/2010/main" val="2318207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5D8CC-4CAB-7847-8DF4-BF5EC8724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硬件结构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9C73D3-4EBC-FC45-8FC5-B153BA239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altLang="en-US" dirty="0"/>
              <a:t>ARM</a:t>
            </a:r>
            <a:r>
              <a:rPr lang="zh-CN" altLang="en-US" dirty="0"/>
              <a:t>处理器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dirty="0"/>
              <a:t>  控制整个器件。一个</a:t>
            </a:r>
            <a:r>
              <a:rPr lang="en-GB" altLang="en-US" dirty="0"/>
              <a:t>ARM</a:t>
            </a:r>
            <a:r>
              <a:rPr lang="zh-CN" altLang="en-US" dirty="0"/>
              <a:t>处理器包含了一个内核以及一些外围部件，它们之间由总线连接。这些部件可能包括存储器管理和</a:t>
            </a:r>
            <a:r>
              <a:rPr lang="en-GB" altLang="en-US" dirty="0"/>
              <a:t>Cache</a:t>
            </a:r>
            <a:endParaRPr lang="zh-CN" altLang="en-US" dirty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dirty="0"/>
              <a:t> </a:t>
            </a:r>
          </a:p>
          <a:p>
            <a:pPr>
              <a:lnSpc>
                <a:spcPct val="80000"/>
              </a:lnSpc>
            </a:pPr>
            <a:r>
              <a:rPr lang="zh-CN" altLang="en-US" dirty="0"/>
              <a:t>控制器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dirty="0"/>
              <a:t>   协调系统的重要功能模块。两个最常见的控制器是中断控制器和存储器控制器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5652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56591-8555-1440-ADDF-9218B9E3C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</a:t>
            </a:r>
            <a:r>
              <a:rPr kumimoji="1" lang="zh-CN" altLang="en-US" dirty="0"/>
              <a:t>核硬件结构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895536-1EBD-D843-BB0E-A7BE2ABDE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外设接口部件</a:t>
            </a:r>
          </a:p>
          <a:p>
            <a:pPr>
              <a:buFont typeface="Wingdings" pitchFamily="2" charset="2"/>
              <a:buNone/>
            </a:pPr>
            <a:r>
              <a:rPr lang="en-US" altLang="zh-CN" dirty="0"/>
              <a:t>	</a:t>
            </a:r>
            <a:r>
              <a:rPr lang="zh-CN" altLang="en-US" dirty="0"/>
              <a:t>提供芯片与外部的所有输入</a:t>
            </a:r>
            <a:r>
              <a:rPr lang="en-GB" altLang="en-US" dirty="0"/>
              <a:t>/</a:t>
            </a:r>
            <a:r>
              <a:rPr lang="zh-CN" altLang="en-US" dirty="0"/>
              <a:t>输出功能，器件之间的一些独有特性就是靠不同的外设接口功能来体现的。</a:t>
            </a:r>
          </a:p>
          <a:p>
            <a:pPr>
              <a:buFont typeface="Wingdings" pitchFamily="2" charset="2"/>
              <a:buNone/>
            </a:pPr>
            <a:r>
              <a:rPr lang="en-GB" altLang="en-US" dirty="0"/>
              <a:t> </a:t>
            </a:r>
          </a:p>
          <a:p>
            <a:r>
              <a:rPr lang="zh-CN" altLang="en-US" dirty="0"/>
              <a:t>总线</a:t>
            </a:r>
          </a:p>
          <a:p>
            <a:pPr>
              <a:buFont typeface="Wingdings" pitchFamily="2" charset="2"/>
              <a:buNone/>
            </a:pPr>
            <a:r>
              <a:rPr lang="en-US" altLang="zh-CN" dirty="0"/>
              <a:t>	</a:t>
            </a:r>
            <a:r>
              <a:rPr lang="zh-CN" altLang="en-US" dirty="0"/>
              <a:t>用于在器件不同部件之间进行通信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3515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0E76EE-B0C5-5B4A-B1C4-494AF1F7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4403DC-9886-0546-998E-323C7D3DE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kumimoji="1" lang="en-US" altLang="zh-CN" sz="2400" dirty="0"/>
              <a:t>ARM</a:t>
            </a:r>
            <a:r>
              <a:rPr kumimoji="1" lang="zh-CN" altLang="en-US" sz="2400" dirty="0"/>
              <a:t>处理器中广泛使用的总线结构称为高级微控制总线结构</a:t>
            </a:r>
            <a:r>
              <a:rPr kumimoji="1" lang="en-US" altLang="zh-CN" sz="2400" dirty="0"/>
              <a:t>(AMBA)</a:t>
            </a:r>
          </a:p>
          <a:p>
            <a:pPr>
              <a:buNone/>
            </a:pPr>
            <a:endParaRPr kumimoji="1" lang="en-US" altLang="zh-CN" sz="2400" dirty="0"/>
          </a:p>
          <a:p>
            <a:pPr>
              <a:buNone/>
            </a:pPr>
            <a:r>
              <a:rPr kumimoji="1" lang="zh-CN" altLang="en-US" sz="2400" dirty="0"/>
              <a:t>最初的</a:t>
            </a:r>
            <a:r>
              <a:rPr kumimoji="1" lang="en-US" altLang="zh-CN" sz="2400" dirty="0"/>
              <a:t>AMBA</a:t>
            </a:r>
            <a:r>
              <a:rPr kumimoji="1" lang="zh-CN" altLang="en-US" sz="2400" dirty="0"/>
              <a:t>总线包含</a:t>
            </a:r>
            <a:r>
              <a:rPr kumimoji="1" lang="en-US" altLang="zh-CN" sz="2400" dirty="0">
                <a:solidFill>
                  <a:srgbClr val="C00000"/>
                </a:solidFill>
              </a:rPr>
              <a:t>ARM</a:t>
            </a:r>
            <a:r>
              <a:rPr kumimoji="1" lang="zh-CN" altLang="en-US" sz="2400" dirty="0">
                <a:solidFill>
                  <a:srgbClr val="C00000"/>
                </a:solidFill>
              </a:rPr>
              <a:t>系统总线</a:t>
            </a:r>
            <a:r>
              <a:rPr kumimoji="1" lang="en-US" altLang="zh-CN" sz="2400" dirty="0">
                <a:solidFill>
                  <a:srgbClr val="C00000"/>
                </a:solidFill>
              </a:rPr>
              <a:t>(ASB)</a:t>
            </a:r>
            <a:r>
              <a:rPr kumimoji="1" lang="zh-CN" altLang="en-US" sz="2400" dirty="0"/>
              <a:t>和</a:t>
            </a:r>
            <a:r>
              <a:rPr kumimoji="1" lang="en-US" altLang="zh-CN" sz="2400" dirty="0">
                <a:solidFill>
                  <a:srgbClr val="C00000"/>
                </a:solidFill>
              </a:rPr>
              <a:t>ARM</a:t>
            </a:r>
            <a:r>
              <a:rPr kumimoji="1" lang="zh-CN" altLang="en-US" sz="2400" dirty="0">
                <a:solidFill>
                  <a:srgbClr val="C00000"/>
                </a:solidFill>
              </a:rPr>
              <a:t>外设总线</a:t>
            </a:r>
            <a:r>
              <a:rPr kumimoji="1" lang="en-US" altLang="zh-CN" sz="2400" dirty="0">
                <a:solidFill>
                  <a:srgbClr val="C00000"/>
                </a:solidFill>
              </a:rPr>
              <a:t>(APB)</a:t>
            </a:r>
            <a:endParaRPr kumimoji="1" lang="en-US" altLang="zh-CN" sz="2400" dirty="0"/>
          </a:p>
          <a:p>
            <a:pPr>
              <a:buNone/>
            </a:pPr>
            <a:r>
              <a:rPr kumimoji="1" lang="zh-CN" altLang="en-US" sz="2400" dirty="0"/>
              <a:t>之后又提出一种称为</a:t>
            </a:r>
            <a:r>
              <a:rPr kumimoji="1" lang="en-US" altLang="zh-CN" sz="2400" dirty="0">
                <a:solidFill>
                  <a:srgbClr val="C00000"/>
                </a:solidFill>
              </a:rPr>
              <a:t>ARM</a:t>
            </a:r>
            <a:r>
              <a:rPr kumimoji="1" lang="zh-CN" altLang="en-US" sz="2400" dirty="0">
                <a:solidFill>
                  <a:srgbClr val="C00000"/>
                </a:solidFill>
              </a:rPr>
              <a:t>高性能总线</a:t>
            </a:r>
            <a:r>
              <a:rPr kumimoji="1" lang="en-US" altLang="zh-CN" sz="2400" dirty="0">
                <a:solidFill>
                  <a:srgbClr val="C00000"/>
                </a:solidFill>
              </a:rPr>
              <a:t>(AHB)</a:t>
            </a:r>
            <a:endParaRPr kumimoji="1" lang="zh-CN" altLang="en-US" sz="2400" dirty="0">
              <a:solidFill>
                <a:srgbClr val="C00000"/>
              </a:solidFill>
            </a:endParaRPr>
          </a:p>
          <a:p>
            <a:pPr>
              <a:buNone/>
            </a:pPr>
            <a:r>
              <a:rPr kumimoji="1" lang="zh-CN" altLang="en-US" dirty="0"/>
              <a:t>         </a:t>
            </a:r>
          </a:p>
          <a:p>
            <a:pPr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816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F418A-85AD-F845-8C75-66328A7AD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4BB4C-F66E-AC4A-A5AA-A84F54213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/>
              <a:t>AHB</a:t>
            </a:r>
            <a:r>
              <a:rPr kumimoji="1" lang="zh-CN" altLang="en-US" dirty="0"/>
              <a:t>总线连接高性能的片内外设接口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APB</a:t>
            </a:r>
            <a:r>
              <a:rPr kumimoji="1" lang="zh-CN" altLang="en-US" dirty="0"/>
              <a:t>总线连接较慢的片内外设接口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AHB-APB</a:t>
            </a:r>
            <a:r>
              <a:rPr kumimoji="1" lang="zh-CN" altLang="en-US" dirty="0"/>
              <a:t>总线一个特殊的桥，用于</a:t>
            </a:r>
            <a:r>
              <a:rPr kumimoji="1" lang="en-US" altLang="zh-CN" dirty="0"/>
              <a:t>APB</a:t>
            </a:r>
            <a:r>
              <a:rPr kumimoji="1" lang="zh-CN" altLang="en-US" dirty="0"/>
              <a:t>和</a:t>
            </a:r>
            <a:r>
              <a:rPr kumimoji="1" lang="en-US" altLang="zh-CN" dirty="0"/>
              <a:t>AHB</a:t>
            </a:r>
            <a:r>
              <a:rPr kumimoji="1" lang="zh-CN" altLang="en-US" dirty="0"/>
              <a:t>总线连接</a:t>
            </a:r>
          </a:p>
        </p:txBody>
      </p:sp>
    </p:spTree>
    <p:extLst>
      <p:ext uri="{BB962C8B-B14F-4D97-AF65-F5344CB8AC3E}">
        <p14:creationId xmlns:p14="http://schemas.microsoft.com/office/powerpoint/2010/main" val="1107097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52521-E721-744A-86A9-55163112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ARM</a:t>
            </a:r>
            <a:r>
              <a:rPr lang="zh-CN" altLang="en-US" dirty="0"/>
              <a:t>核的数据流模型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75C295-1041-3440-AB9E-32425FC88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3" y="1690687"/>
            <a:ext cx="5918200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altLang="en-US" sz="2000" dirty="0"/>
          </a:p>
          <a:p>
            <a:pPr marL="0" indent="0">
              <a:buNone/>
            </a:pPr>
            <a:r>
              <a:rPr lang="en-GB" altLang="en-US" sz="2000" dirty="0"/>
              <a:t>ARM</a:t>
            </a:r>
            <a:r>
              <a:rPr lang="zh-CN" altLang="en-US" sz="2000" dirty="0"/>
              <a:t>处理器采用</a:t>
            </a:r>
            <a:r>
              <a:rPr lang="en-GB" altLang="en-US" sz="2000" dirty="0"/>
              <a:t>Load</a:t>
            </a:r>
            <a:r>
              <a:rPr lang="zh-CN" altLang="en-US" sz="2000" dirty="0"/>
              <a:t>－</a:t>
            </a:r>
            <a:r>
              <a:rPr lang="en-GB" altLang="en-US" sz="2000" dirty="0"/>
              <a:t>store</a:t>
            </a:r>
            <a:r>
              <a:rPr lang="zh-CN" altLang="en-US" sz="2000" dirty="0"/>
              <a:t>体系结构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/>
              <a:t>load</a:t>
            </a:r>
            <a:r>
              <a:rPr lang="zh-CN" altLang="en-US" sz="2000" dirty="0"/>
              <a:t>指令从存储器复制数据到内核的寄存器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/>
              <a:t>store</a:t>
            </a:r>
            <a:r>
              <a:rPr lang="zh-CN" altLang="en-US" sz="2000" dirty="0"/>
              <a:t>指令从寄存器里复制数据到存储器</a:t>
            </a:r>
            <a:endParaRPr lang="en-US" altLang="zh-CN" sz="20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注意：数据通过数据总线进入处理器核，这里所指的数据可能是一条要执行的指令或一个数据项。指令译码器在指令执行前先将它们翻译。每一条可执行指令都属于一个特定的指令集</a:t>
            </a:r>
            <a:endParaRPr kumimoji="1" lang="zh-CN" altLang="en-US" sz="2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FA19E9F6-1ABA-6C44-9C78-18B7CFBF9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147437"/>
              </p:ext>
            </p:extLst>
          </p:nvPr>
        </p:nvGraphicFramePr>
        <p:xfrm>
          <a:off x="6350000" y="0"/>
          <a:ext cx="5554133" cy="660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9" r:id="rId3" imgW="3346450" imgH="3435350" progId="Paint.Picture">
                  <p:embed/>
                </p:oleObj>
              </mc:Choice>
              <mc:Fallback>
                <p:oleObj r:id="rId3" imgW="3346450" imgH="3435350" progId="Paint.Picture">
                  <p:embed/>
                  <p:pic>
                    <p:nvPicPr>
                      <p:cNvPr id="29697" name="Object 4">
                        <a:extLst>
                          <a:ext uri="{FF2B5EF4-FFF2-40B4-BE49-F238E27FC236}">
                            <a16:creationId xmlns:a16="http://schemas.microsoft.com/office/drawing/2014/main" id="{A8A09A24-E810-D543-85AB-689BADD4C5B8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0" y="0"/>
                        <a:ext cx="5554133" cy="660717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3096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B9E90-7253-0944-A833-D998AC4E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B7ED5-CD0F-9341-979C-7B9FE8FF6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若</a:t>
            </a:r>
            <a:r>
              <a:rPr lang="en-US" altLang="zh-CN" dirty="0"/>
              <a:t>32-bit</a:t>
            </a:r>
            <a:r>
              <a:rPr lang="zh-CN" altLang="en-US" dirty="0"/>
              <a:t> </a:t>
            </a:r>
            <a:r>
              <a:rPr lang="en-GB" altLang="en-US" dirty="0"/>
              <a:t>ARM</a:t>
            </a:r>
            <a:r>
              <a:rPr lang="zh-CN" altLang="en-US" dirty="0"/>
              <a:t>内核是</a:t>
            </a:r>
            <a:r>
              <a:rPr lang="en-GB" altLang="en-US" dirty="0"/>
              <a:t>32</a:t>
            </a:r>
            <a:r>
              <a:rPr lang="zh-CN" altLang="en-US" dirty="0"/>
              <a:t>位处理器，大部分指令认为寄存器中保存的是</a:t>
            </a:r>
            <a:r>
              <a:rPr lang="en-GB" altLang="en-US" dirty="0"/>
              <a:t>32</a:t>
            </a:r>
            <a:r>
              <a:rPr lang="zh-CN" altLang="en-US" dirty="0"/>
              <a:t>位有符号或无符号数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当从存储器读取数据至一个寄存器时，符号扩展硬件会把</a:t>
            </a:r>
            <a:r>
              <a:rPr lang="en-GB" altLang="en-US" dirty="0"/>
              <a:t>8</a:t>
            </a:r>
            <a:r>
              <a:rPr lang="zh-CN" altLang="en-US" dirty="0"/>
              <a:t>位和</a:t>
            </a:r>
            <a:r>
              <a:rPr lang="en-GB" altLang="en-US" dirty="0"/>
              <a:t>16</a:t>
            </a:r>
            <a:r>
              <a:rPr lang="zh-CN" altLang="en-US" dirty="0"/>
              <a:t>位的有符号数转换成</a:t>
            </a:r>
            <a:r>
              <a:rPr lang="en-GB" altLang="en-US" dirty="0"/>
              <a:t>32</a:t>
            </a:r>
            <a:r>
              <a:rPr lang="zh-CN" altLang="en-US" dirty="0"/>
              <a:t>位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kumimoji="1" lang="en-US" altLang="zh-CN" dirty="0"/>
          </a:p>
          <a:p>
            <a:pPr marL="0" indent="0">
              <a:buNone/>
            </a:pPr>
            <a:r>
              <a:rPr lang="zh-CN" altLang="en-US" b="1" dirty="0"/>
              <a:t>注意：</a:t>
            </a:r>
            <a:r>
              <a:rPr lang="zh-CN" altLang="en-US" b="1" dirty="0">
                <a:solidFill>
                  <a:srgbClr val="C00000"/>
                </a:solidFill>
              </a:rPr>
              <a:t>没有直接操作存储器的数据处理指令，因此数据处理只能在寄存器里进行！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356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2698C-34CC-E745-8EB1-78343961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工作模式和工作状态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B2FB11-AF66-E049-A9E2-F0A37AC8E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r>
              <a:rPr lang="zh-CN" altLang="en-US" dirty="0"/>
              <a:t>种工作模式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种工作状态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189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D43F1-C69D-AD4F-A68D-532F5B9E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硬件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EC2A6-7AB2-F641-BC5B-37242B2D6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dirty="0"/>
              <a:t>以嵌入式处理器为中心，由存储器、</a:t>
            </a:r>
            <a:r>
              <a:rPr lang="en-GB" altLang="en-US" dirty="0"/>
              <a:t>I/O</a:t>
            </a:r>
            <a:r>
              <a:rPr lang="zh-CN" altLang="en-US" dirty="0"/>
              <a:t>设备、通信模块以及电源等必要辅助接口组成。嵌入式系统不同于普通计算机组成，是量身定做的专用计算机应用系统</a:t>
            </a:r>
            <a:endParaRPr lang="en-US" altLang="zh-CN" dirty="0"/>
          </a:p>
          <a:p>
            <a:pPr marL="0" indent="0">
              <a:lnSpc>
                <a:spcPct val="80000"/>
              </a:lnSpc>
              <a:buFont typeface="Wingdings" pitchFamily="2" charset="2"/>
              <a:buNone/>
            </a:pPr>
            <a:endParaRPr lang="en-US" altLang="zh-CN" dirty="0"/>
          </a:p>
          <a:p>
            <a:pPr marL="0" indent="0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dirty="0"/>
              <a:t>在实际应用中的嵌入式系统硬件配置非常精简，除了微处理器和基本的处围电路以外，其余的电路都可根据需求和成本进行裁剪、定制，非常经济、可靠。</a:t>
            </a:r>
          </a:p>
          <a:p>
            <a:pPr marL="0" indent="0">
              <a:lnSpc>
                <a:spcPct val="80000"/>
              </a:lnSpc>
              <a:buFont typeface="Wingdings" pitchFamily="2" charset="2"/>
              <a:buNone/>
            </a:pPr>
            <a:endParaRPr lang="en-US" altLang="zh-CN" dirty="0"/>
          </a:p>
          <a:p>
            <a:pPr marL="0" indent="0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dirty="0"/>
              <a:t>嵌入式系统的硬件核心是嵌入式微处理器，有时为了提高系统的信息处理能力，常外接</a:t>
            </a:r>
            <a:r>
              <a:rPr lang="en-GB" altLang="en-US" dirty="0"/>
              <a:t>DSP</a:t>
            </a:r>
            <a:r>
              <a:rPr lang="zh-CN" altLang="en-US" dirty="0"/>
              <a:t>和</a:t>
            </a:r>
            <a:r>
              <a:rPr lang="en-GB" altLang="en-US" dirty="0"/>
              <a:t>DSP</a:t>
            </a:r>
            <a:r>
              <a:rPr lang="zh-CN" altLang="en-US" dirty="0"/>
              <a:t>协处理器（也可内部集成），以完成高性能信号处理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7100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8C55-7B97-F640-8541-FA201E2E3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种工作模式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6AA53B-C225-4842-AADA-443889848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800" dirty="0"/>
              <a:t>用户模式（</a:t>
            </a:r>
            <a:r>
              <a:rPr kumimoji="1" lang="en-US" altLang="zh-CN" sz="1800" dirty="0"/>
              <a:t>USR</a:t>
            </a:r>
            <a:r>
              <a:rPr kumimoji="1" lang="zh-CN" altLang="en-US" sz="1800" dirty="0"/>
              <a:t>）：</a:t>
            </a:r>
            <a:r>
              <a:rPr kumimoji="1" lang="en-US" altLang="zh-CN" sz="1800" dirty="0"/>
              <a:t>ARM</a:t>
            </a:r>
            <a:r>
              <a:rPr kumimoji="1" lang="zh-CN" altLang="en-US" sz="1800" dirty="0"/>
              <a:t>处理器正常的程序执行状态</a:t>
            </a:r>
          </a:p>
          <a:p>
            <a:r>
              <a:rPr kumimoji="1" lang="zh-CN" altLang="en-US" sz="1800" dirty="0"/>
              <a:t>快速中断模式（</a:t>
            </a:r>
            <a:r>
              <a:rPr kumimoji="1" lang="en-US" altLang="zh-CN" sz="1800" dirty="0"/>
              <a:t>FIQ</a:t>
            </a:r>
            <a:r>
              <a:rPr kumimoji="1" lang="zh-CN" altLang="en-US" sz="1800" dirty="0"/>
              <a:t>）：用于高速数据传输或通道处理</a:t>
            </a:r>
          </a:p>
          <a:p>
            <a:r>
              <a:rPr kumimoji="1" lang="zh-CN" altLang="en-US" sz="1800" dirty="0"/>
              <a:t>外部中断模式（</a:t>
            </a:r>
            <a:r>
              <a:rPr kumimoji="1" lang="en-US" altLang="zh-CN" sz="1800" dirty="0"/>
              <a:t>IRQ</a:t>
            </a:r>
            <a:r>
              <a:rPr kumimoji="1" lang="zh-CN" altLang="en-US" sz="1800" dirty="0"/>
              <a:t>）：用于通用的中断处理</a:t>
            </a:r>
          </a:p>
          <a:p>
            <a:r>
              <a:rPr kumimoji="1" lang="zh-CN" altLang="en-US" sz="1800" dirty="0"/>
              <a:t>管理模式（</a:t>
            </a:r>
            <a:r>
              <a:rPr kumimoji="1" lang="en-US" altLang="zh-CN" sz="1800" dirty="0"/>
              <a:t>SVC</a:t>
            </a:r>
            <a:r>
              <a:rPr kumimoji="1" lang="zh-CN" altLang="en-US" sz="1800" dirty="0"/>
              <a:t>）：操作系统使用的保护模式</a:t>
            </a:r>
          </a:p>
          <a:p>
            <a:r>
              <a:rPr kumimoji="1" lang="zh-CN" altLang="en-US" sz="1800" dirty="0"/>
              <a:t>中止模式</a:t>
            </a:r>
            <a:r>
              <a:rPr kumimoji="1" lang="en-US" altLang="zh-CN" sz="1800" dirty="0"/>
              <a:t>(ABT)</a:t>
            </a:r>
            <a:r>
              <a:rPr kumimoji="1" lang="zh-CN" altLang="en-US" sz="1800" dirty="0"/>
              <a:t>：当数据或指令预取终止时进入该模式，用于虚拟存储及存储保护。</a:t>
            </a:r>
          </a:p>
          <a:p>
            <a:r>
              <a:rPr kumimoji="1" lang="zh-CN" altLang="en-US" sz="1800" dirty="0"/>
              <a:t>未定义指令模式（</a:t>
            </a:r>
            <a:r>
              <a:rPr kumimoji="1" lang="en-US" altLang="zh-CN" sz="1800" dirty="0"/>
              <a:t>UND</a:t>
            </a:r>
            <a:r>
              <a:rPr kumimoji="1" lang="zh-CN" altLang="en-US" sz="1800" dirty="0"/>
              <a:t>）：当未定义的指令执行时进入该模式，用于支持硬件协处理器的软件仿真。</a:t>
            </a:r>
          </a:p>
          <a:p>
            <a:r>
              <a:rPr kumimoji="1" lang="zh-CN" altLang="en-US" sz="1800" dirty="0"/>
              <a:t>系统模式（</a:t>
            </a:r>
            <a:r>
              <a:rPr kumimoji="1" lang="en-US" altLang="zh-CN" sz="1800" dirty="0"/>
              <a:t>SYS</a:t>
            </a:r>
            <a:r>
              <a:rPr kumimoji="1" lang="zh-CN" altLang="en-US" sz="1800" dirty="0"/>
              <a:t>）：运行具有特权的操作系统任务</a:t>
            </a:r>
            <a:endParaRPr kumimoji="1" lang="en-US" altLang="zh-CN" sz="1800" dirty="0"/>
          </a:p>
          <a:p>
            <a:pPr marL="0" indent="0">
              <a:buNone/>
            </a:pPr>
            <a:endParaRPr kumimoji="1" lang="en-US" altLang="zh-CN" sz="1800" dirty="0"/>
          </a:p>
          <a:p>
            <a:pPr marL="0" indent="0">
              <a:buNone/>
            </a:pPr>
            <a:r>
              <a:rPr kumimoji="1" lang="en-US" altLang="zh-CN" sz="1800" b="1" dirty="0"/>
              <a:t>Armv7</a:t>
            </a:r>
            <a:r>
              <a:rPr kumimoji="1" lang="zh-CN" altLang="en-US" sz="1800" b="1" dirty="0"/>
              <a:t>之后又追加了</a:t>
            </a:r>
            <a:r>
              <a:rPr kumimoji="1" lang="en-US" altLang="zh-CN" sz="1800" b="1" dirty="0"/>
              <a:t>2</a:t>
            </a:r>
            <a:r>
              <a:rPr kumimoji="1" lang="zh-CN" altLang="en-US" sz="1800" b="1" dirty="0"/>
              <a:t>种模式</a:t>
            </a:r>
            <a:r>
              <a:rPr kumimoji="1" lang="en-US" altLang="zh-CN" sz="1800" dirty="0"/>
              <a:t>:</a:t>
            </a:r>
            <a:r>
              <a:rPr kumimoji="1" lang="zh-CN" altLang="en-US" sz="1800" dirty="0"/>
              <a:t> 监视模式（</a:t>
            </a:r>
            <a:r>
              <a:rPr kumimoji="1" lang="en-US" altLang="zh-CN" sz="1800" dirty="0"/>
              <a:t>MON</a:t>
            </a:r>
            <a:r>
              <a:rPr kumimoji="1" lang="zh-CN" altLang="en-US" sz="1800" dirty="0"/>
              <a:t>）和虚拟机监视器模式（</a:t>
            </a:r>
            <a:r>
              <a:rPr kumimoji="1" lang="en-US" altLang="zh-CN" sz="1800" dirty="0"/>
              <a:t>HYP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1800" dirty="0"/>
              <a:t>当我们说成是</a:t>
            </a:r>
            <a:r>
              <a:rPr kumimoji="1" lang="en-US" altLang="zh-CN" sz="1800" dirty="0"/>
              <a:t>7</a:t>
            </a:r>
            <a:r>
              <a:rPr kumimoji="1" lang="zh-CN" altLang="en-US" sz="1800" dirty="0"/>
              <a:t>个的时候，通常是省略了</a:t>
            </a:r>
            <a:r>
              <a:rPr kumimoji="1" lang="en-US" altLang="zh-CN" sz="1800" dirty="0"/>
              <a:t>MON</a:t>
            </a:r>
            <a:r>
              <a:rPr kumimoji="1" lang="zh-CN" altLang="en-US" sz="1800" dirty="0"/>
              <a:t>和</a:t>
            </a:r>
            <a:r>
              <a:rPr kumimoji="1" lang="en-US" altLang="zh-CN" sz="1800" dirty="0"/>
              <a:t>HYP</a:t>
            </a:r>
            <a:r>
              <a:rPr kumimoji="1" lang="zh-CN" altLang="en-US" sz="1800" dirty="0"/>
              <a:t>这两个，其中</a:t>
            </a:r>
            <a:r>
              <a:rPr kumimoji="1" lang="en-US" altLang="zh-CN" sz="1800" dirty="0"/>
              <a:t>MON</a:t>
            </a:r>
            <a:r>
              <a:rPr kumimoji="1" lang="zh-CN" altLang="en-US" sz="1800" dirty="0"/>
              <a:t>主要用于</a:t>
            </a:r>
            <a:r>
              <a:rPr kumimoji="1" lang="en-US" altLang="zh-CN" sz="1800" dirty="0"/>
              <a:t>trust OS</a:t>
            </a:r>
            <a:r>
              <a:rPr kumimoji="1" lang="zh-CN" altLang="en-US" sz="1800" dirty="0"/>
              <a:t>（安全</a:t>
            </a:r>
            <a:r>
              <a:rPr kumimoji="1" lang="en-US" altLang="zh-CN" sz="1800" dirty="0"/>
              <a:t>OS</a:t>
            </a:r>
            <a:r>
              <a:rPr kumimoji="1" lang="zh-CN" altLang="en-US" sz="1800" dirty="0"/>
              <a:t>），而</a:t>
            </a:r>
            <a:r>
              <a:rPr kumimoji="1" lang="en-US" altLang="zh-CN" sz="1800" dirty="0"/>
              <a:t>HYP</a:t>
            </a:r>
            <a:r>
              <a:rPr kumimoji="1" lang="zh-CN" altLang="en-US" sz="1800" dirty="0"/>
              <a:t>主要用于</a:t>
            </a:r>
            <a:r>
              <a:rPr kumimoji="1" lang="en-US" altLang="zh-CN" sz="1800" dirty="0"/>
              <a:t>hypervisor</a:t>
            </a:r>
            <a:r>
              <a:rPr kumimoji="1" lang="zh-CN" altLang="en-US" sz="1800" dirty="0"/>
              <a:t>（虚拟化）</a:t>
            </a:r>
          </a:p>
        </p:txBody>
      </p:sp>
    </p:spTree>
    <p:extLst>
      <p:ext uri="{BB962C8B-B14F-4D97-AF65-F5344CB8AC3E}">
        <p14:creationId xmlns:p14="http://schemas.microsoft.com/office/powerpoint/2010/main" val="5018372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AE893-4D87-A648-A98B-0F4770452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9</a:t>
            </a:r>
            <a:r>
              <a:rPr kumimoji="1" lang="zh-CN" altLang="en-US" dirty="0"/>
              <a:t>种工作模式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CFB413A-D5D8-6D42-98D9-60CDB49B3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98"/>
          <a:stretch/>
        </p:blipFill>
        <p:spPr>
          <a:xfrm>
            <a:off x="838200" y="1690689"/>
            <a:ext cx="10515600" cy="480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76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0823C-C1DF-FA4C-B82A-1F4A24F9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636A22-D46C-AB4A-9D5C-FB04D1F04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5556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2350D491-82B5-F548-BCF3-0B33EE046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522" y="280988"/>
            <a:ext cx="7453313" cy="77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550" tIns="41275" rIns="82550" bIns="41275"/>
          <a:lstStyle>
            <a:lvl1pPr marL="254000" indent="-2540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defTabSz="914400" eaLnBrk="1" hangingPunct="1">
              <a:lnSpc>
                <a:spcPct val="90000"/>
              </a:lnSpc>
              <a:spcBef>
                <a:spcPct val="0"/>
              </a:spcBef>
              <a:buSzPct val="75000"/>
            </a:pPr>
            <a:r>
              <a:rPr kumimoji="1" lang="zh-CN" altLang="en-US" sz="4400" dirty="0">
                <a:latin typeface="+mj-lt"/>
                <a:ea typeface="+mj-ea"/>
                <a:cs typeface="+mj-cs"/>
              </a:rPr>
              <a:t>存储系统机制</a:t>
            </a: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269642FE-89C5-6740-BCDE-2DDCC81839D2}"/>
              </a:ext>
            </a:extLst>
          </p:cNvPr>
          <p:cNvSpPr/>
          <p:nvPr/>
        </p:nvSpPr>
        <p:spPr>
          <a:xfrm>
            <a:off x="4419600" y="3200400"/>
            <a:ext cx="1447800" cy="5334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软件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E8F07FD7-D11F-7B44-A82E-BC9E3AA2E5AB}"/>
              </a:ext>
            </a:extLst>
          </p:cNvPr>
          <p:cNvSpPr/>
          <p:nvPr/>
        </p:nvSpPr>
        <p:spPr>
          <a:xfrm>
            <a:off x="4343400" y="4191000"/>
            <a:ext cx="1828800" cy="609600"/>
          </a:xfrm>
          <a:prstGeom prst="cub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嵌入式处理器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D94F0CBA-9EB3-334B-945A-6639450703FF}"/>
              </a:ext>
            </a:extLst>
          </p:cNvPr>
          <p:cNvSpPr/>
          <p:nvPr/>
        </p:nvSpPr>
        <p:spPr>
          <a:xfrm>
            <a:off x="6477000" y="4038600"/>
            <a:ext cx="685800" cy="914400"/>
          </a:xfrm>
          <a:prstGeom prst="cub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接口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3BC28C65-10ED-5A42-9480-401052B08362}"/>
              </a:ext>
            </a:extLst>
          </p:cNvPr>
          <p:cNvSpPr/>
          <p:nvPr/>
        </p:nvSpPr>
        <p:spPr>
          <a:xfrm>
            <a:off x="3352800" y="4114800"/>
            <a:ext cx="685800" cy="914400"/>
          </a:xfrm>
          <a:prstGeom prst="cub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接口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1B534FC5-932F-9D4A-91CD-AD132712CC4C}"/>
              </a:ext>
            </a:extLst>
          </p:cNvPr>
          <p:cNvSpPr/>
          <p:nvPr/>
        </p:nvSpPr>
        <p:spPr>
          <a:xfrm>
            <a:off x="4419600" y="5257800"/>
            <a:ext cx="1447800" cy="533400"/>
          </a:xfrm>
          <a:prstGeom prst="cub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存储器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3" name="Up-Down Arrow 32">
            <a:extLst>
              <a:ext uri="{FF2B5EF4-FFF2-40B4-BE49-F238E27FC236}">
                <a16:creationId xmlns:a16="http://schemas.microsoft.com/office/drawing/2014/main" id="{70052C9B-6E86-DD45-8DCC-66C113BA5D1A}"/>
              </a:ext>
            </a:extLst>
          </p:cNvPr>
          <p:cNvSpPr/>
          <p:nvPr/>
        </p:nvSpPr>
        <p:spPr>
          <a:xfrm>
            <a:off x="4953000" y="4800600"/>
            <a:ext cx="381000" cy="609600"/>
          </a:xfrm>
          <a:prstGeom prst="upDownArrow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>
              <a:rot lat="0" lon="600000" rev="0"/>
            </a:camera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8640D418-7825-3E49-B75E-8D9779B053E1}"/>
              </a:ext>
            </a:extLst>
          </p:cNvPr>
          <p:cNvSpPr/>
          <p:nvPr/>
        </p:nvSpPr>
        <p:spPr>
          <a:xfrm>
            <a:off x="3886200" y="4419600"/>
            <a:ext cx="457200" cy="381000"/>
          </a:xfrm>
          <a:prstGeom prst="rightArrow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9B593CCA-467A-C244-B52E-E908A28B5418}"/>
              </a:ext>
            </a:extLst>
          </p:cNvPr>
          <p:cNvSpPr/>
          <p:nvPr/>
        </p:nvSpPr>
        <p:spPr>
          <a:xfrm>
            <a:off x="6019800" y="4419600"/>
            <a:ext cx="457200" cy="381000"/>
          </a:xfrm>
          <a:prstGeom prst="rightArrow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29B741-B6A6-D64C-954C-00FA03837030}"/>
              </a:ext>
            </a:extLst>
          </p:cNvPr>
          <p:cNvSpPr/>
          <p:nvPr/>
        </p:nvSpPr>
        <p:spPr>
          <a:xfrm>
            <a:off x="2895600" y="4419600"/>
            <a:ext cx="457200" cy="38100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EE53D771-8D56-BB48-9AB6-C725CA4E444F}"/>
              </a:ext>
            </a:extLst>
          </p:cNvPr>
          <p:cNvSpPr/>
          <p:nvPr/>
        </p:nvSpPr>
        <p:spPr>
          <a:xfrm>
            <a:off x="7010400" y="4419600"/>
            <a:ext cx="457200" cy="38100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670C0E45-6FA2-D246-AE09-A96337C556CC}"/>
              </a:ext>
            </a:extLst>
          </p:cNvPr>
          <p:cNvSpPr/>
          <p:nvPr/>
        </p:nvSpPr>
        <p:spPr>
          <a:xfrm>
            <a:off x="4343400" y="3200400"/>
            <a:ext cx="1600200" cy="5334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板级支持包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F6C2B37B-C1C2-7D4F-8C13-F458FC2DCAB6}"/>
              </a:ext>
            </a:extLst>
          </p:cNvPr>
          <p:cNvSpPr/>
          <p:nvPr/>
        </p:nvSpPr>
        <p:spPr>
          <a:xfrm>
            <a:off x="4114800" y="2362200"/>
            <a:ext cx="2057400" cy="533400"/>
          </a:xfrm>
          <a:prstGeom prst="cube">
            <a:avLst/>
          </a:prstGeom>
          <a:solidFill>
            <a:srgbClr val="00B050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嵌入式操作系统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1BB26484-614A-BE48-9E84-2653DD89F263}"/>
              </a:ext>
            </a:extLst>
          </p:cNvPr>
          <p:cNvSpPr/>
          <p:nvPr/>
        </p:nvSpPr>
        <p:spPr>
          <a:xfrm>
            <a:off x="4343400" y="1524000"/>
            <a:ext cx="1600200" cy="533400"/>
          </a:xfrm>
          <a:prstGeom prst="cube">
            <a:avLst/>
          </a:prstGeom>
          <a:solidFill>
            <a:srgbClr val="CCECFF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应用程序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7AD168-8C91-1643-A702-EA92CEDA5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267201"/>
            <a:ext cx="762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 b="1">
                <a:latin typeface="华文新魏" panose="02010800040101010101" pitchFamily="2" charset="-122"/>
                <a:ea typeface="华文新魏" panose="02010800040101010101" pitchFamily="2" charset="-122"/>
              </a:rPr>
              <a:t>输入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19A4CD-ED80-8A42-9B92-402C37A03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4191001"/>
            <a:ext cx="762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 b="1">
                <a:latin typeface="华文新魏" panose="02010800040101010101" pitchFamily="2" charset="-122"/>
                <a:ea typeface="华文新魏" panose="02010800040101010101" pitchFamily="2" charset="-122"/>
              </a:rPr>
              <a:t>输出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9478BBF-AF2E-C048-9068-7A62A309221C}"/>
              </a:ext>
            </a:extLst>
          </p:cNvPr>
          <p:cNvCxnSpPr/>
          <p:nvPr/>
        </p:nvCxnSpPr>
        <p:spPr>
          <a:xfrm>
            <a:off x="2362200" y="3962400"/>
            <a:ext cx="5638800" cy="1588"/>
          </a:xfrm>
          <a:prstGeom prst="line">
            <a:avLst/>
          </a:prstGeom>
          <a:ln w="44450">
            <a:solidFill>
              <a:srgbClr val="C0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Up-Down Arrow 43">
            <a:extLst>
              <a:ext uri="{FF2B5EF4-FFF2-40B4-BE49-F238E27FC236}">
                <a16:creationId xmlns:a16="http://schemas.microsoft.com/office/drawing/2014/main" id="{1107C973-FE6D-B14B-B8B8-1BC81C68B8CB}"/>
              </a:ext>
            </a:extLst>
          </p:cNvPr>
          <p:cNvSpPr/>
          <p:nvPr/>
        </p:nvSpPr>
        <p:spPr>
          <a:xfrm>
            <a:off x="4953000" y="3733800"/>
            <a:ext cx="381000" cy="609600"/>
          </a:xfrm>
          <a:prstGeom prst="upDownArrow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>
              <a:rot lat="0" lon="600000" rev="0"/>
            </a:camera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0662A6-E4E1-604D-89B8-9081B54A954D}"/>
              </a:ext>
            </a:extLst>
          </p:cNvPr>
          <p:cNvSpPr txBox="1"/>
          <p:nvPr/>
        </p:nvSpPr>
        <p:spPr>
          <a:xfrm>
            <a:off x="6477000" y="5334001"/>
            <a:ext cx="10668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硬   件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441135-17C7-E04D-9AAF-18B5EB9C85AF}"/>
              </a:ext>
            </a:extLst>
          </p:cNvPr>
          <p:cNvSpPr txBox="1"/>
          <p:nvPr/>
        </p:nvSpPr>
        <p:spPr>
          <a:xfrm>
            <a:off x="6477000" y="2971801"/>
            <a:ext cx="11430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软  件</a:t>
            </a:r>
          </a:p>
        </p:txBody>
      </p:sp>
      <p:sp>
        <p:nvSpPr>
          <p:cNvPr id="47" name="Up-Down Arrow 46">
            <a:extLst>
              <a:ext uri="{FF2B5EF4-FFF2-40B4-BE49-F238E27FC236}">
                <a16:creationId xmlns:a16="http://schemas.microsoft.com/office/drawing/2014/main" id="{3D3E170A-011F-824A-BF7D-F2076EAAA59D}"/>
              </a:ext>
            </a:extLst>
          </p:cNvPr>
          <p:cNvSpPr/>
          <p:nvPr/>
        </p:nvSpPr>
        <p:spPr>
          <a:xfrm>
            <a:off x="4953000" y="2895600"/>
            <a:ext cx="304800" cy="457200"/>
          </a:xfrm>
          <a:prstGeom prst="upDownArrow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>
              <a:rot lat="0" lon="600000" rev="0"/>
            </a:camera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Up-Down Arrow 47">
            <a:extLst>
              <a:ext uri="{FF2B5EF4-FFF2-40B4-BE49-F238E27FC236}">
                <a16:creationId xmlns:a16="http://schemas.microsoft.com/office/drawing/2014/main" id="{60C7FAF1-4D64-164D-8EA2-0198CF498FBC}"/>
              </a:ext>
            </a:extLst>
          </p:cNvPr>
          <p:cNvSpPr/>
          <p:nvPr/>
        </p:nvSpPr>
        <p:spPr>
          <a:xfrm>
            <a:off x="4953000" y="2057400"/>
            <a:ext cx="304800" cy="457200"/>
          </a:xfrm>
          <a:prstGeom prst="upDownArrow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>
              <a:rot lat="0" lon="600000" rev="0"/>
            </a:camera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ine Callout 2 50">
            <a:extLst>
              <a:ext uri="{FF2B5EF4-FFF2-40B4-BE49-F238E27FC236}">
                <a16:creationId xmlns:a16="http://schemas.microsoft.com/office/drawing/2014/main" id="{807AED5B-F8F6-2145-8ECB-18F9790055ED}"/>
              </a:ext>
            </a:extLst>
          </p:cNvPr>
          <p:cNvSpPr/>
          <p:nvPr/>
        </p:nvSpPr>
        <p:spPr>
          <a:xfrm>
            <a:off x="7848600" y="5638800"/>
            <a:ext cx="2362200" cy="533400"/>
          </a:xfrm>
          <a:prstGeom prst="borderCallout2">
            <a:avLst>
              <a:gd name="adj1" fmla="val 48682"/>
              <a:gd name="adj2" fmla="val -5261"/>
              <a:gd name="adj3" fmla="val 89498"/>
              <a:gd name="adj4" fmla="val -17896"/>
              <a:gd name="adj5" fmla="val 11821"/>
              <a:gd name="adj6" fmla="val -8599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zh-CN" altLang="en-US" sz="2000" b="1">
                <a:solidFill>
                  <a:schemeClr val="tx1"/>
                </a:solidFill>
              </a:rPr>
              <a:t>存放</a:t>
            </a:r>
            <a:r>
              <a:rPr lang="zh-CN" altLang="en-US" sz="2000" b="1">
                <a:solidFill>
                  <a:srgbClr val="C00000"/>
                </a:solidFill>
              </a:rPr>
              <a:t>程序</a:t>
            </a:r>
            <a:r>
              <a:rPr lang="zh-CN" altLang="en-US" sz="2000" b="1">
                <a:solidFill>
                  <a:schemeClr val="tx1"/>
                </a:solidFill>
              </a:rPr>
              <a:t>和</a:t>
            </a:r>
            <a:r>
              <a:rPr lang="zh-CN" altLang="en-US" sz="2000" b="1">
                <a:solidFill>
                  <a:srgbClr val="C00000"/>
                </a:solidFill>
              </a:rPr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420531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41" grpId="0"/>
      <p:bldP spid="42" grpId="0"/>
      <p:bldP spid="45" grpId="0"/>
      <p:bldP spid="46" grpId="0"/>
      <p:bldP spid="5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57AC4D-97A5-904E-B28A-312F0B25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存储层次结构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2437826-E081-6749-8D34-7EECD535CA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1467" y="1537244"/>
            <a:ext cx="9581403" cy="4842215"/>
          </a:xfrm>
          <a:solidFill>
            <a:srgbClr val="99CCFF"/>
          </a:solidFill>
        </p:spPr>
      </p:pic>
    </p:spTree>
    <p:extLst>
      <p:ext uri="{BB962C8B-B14F-4D97-AF65-F5344CB8AC3E}">
        <p14:creationId xmlns:p14="http://schemas.microsoft.com/office/powerpoint/2010/main" val="3394378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3">
            <a:extLst>
              <a:ext uri="{FF2B5EF4-FFF2-40B4-BE49-F238E27FC236}">
                <a16:creationId xmlns:a16="http://schemas.microsoft.com/office/drawing/2014/main" id="{719FF5EF-B59F-4847-85E4-A0B529FDC49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54740" y="728135"/>
            <a:ext cx="10354236" cy="561887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dirty="0"/>
              <a:t>在这种存储器分层结构中，上面一层的存储器作为下一层存储器的高速缓存。</a:t>
            </a:r>
          </a:p>
          <a:p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CPU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寄存器就是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cache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的高速缓存，寄存器保存来自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cache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的字</a:t>
            </a:r>
          </a:p>
          <a:p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cache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又是内存层的高速缓存，从内存中提取数据送给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CPU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进行处理，并将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CPU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的处理结果返回到内存中</a:t>
            </a:r>
          </a:p>
          <a:p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内存又是主存储器的高速缓存，它将经常用到的数据从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Flash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等主存储器中提取出来，放到内存中，从而加快了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CPU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的运行效率</a:t>
            </a:r>
          </a:p>
          <a:p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嵌入式系统的主存储器容量是有限的，磁盘、光盘或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CF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、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SD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卡等外部存储器用来保存大信息量的数据</a:t>
            </a:r>
          </a:p>
          <a:p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在某些带有分布式文件系统的嵌入式网络系统中，外部存储器就作为其他系统中被存储数据的高速缓存</a:t>
            </a:r>
          </a:p>
        </p:txBody>
      </p:sp>
    </p:spTree>
    <p:extLst>
      <p:ext uri="{BB962C8B-B14F-4D97-AF65-F5344CB8AC3E}">
        <p14:creationId xmlns:p14="http://schemas.microsoft.com/office/powerpoint/2010/main" val="40206371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A1F41-1628-B84F-B25E-9CEFF5E3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ARM</a:t>
            </a:r>
            <a:r>
              <a:rPr lang="zh-CN" altLang="en-US" dirty="0"/>
              <a:t>核的硬件结构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0DE749-CFF4-6F4D-9678-FCA0E4CBE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666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B836E-3359-2D4B-A2D4-193374AD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注意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C2EC4D-6772-3D43-B917-30D33D6DD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可能仅仅是芯片的一个部分</a:t>
            </a:r>
            <a:endParaRPr kumimoji="1" lang="en-US" altLang="zh-CN" dirty="0"/>
          </a:p>
          <a:p>
            <a:r>
              <a:rPr kumimoji="1" lang="zh-CN" altLang="en-US" dirty="0"/>
              <a:t>嵌入式芯片通常可以看成一个简单计算机硬件系统</a:t>
            </a:r>
            <a:endParaRPr kumimoji="1" lang="en-US" altLang="zh-CN" dirty="0"/>
          </a:p>
          <a:p>
            <a:r>
              <a:rPr kumimoji="1" lang="zh-CN" altLang="en-US" dirty="0"/>
              <a:t>外围设备如果保留在芯片内部，我们叫作</a:t>
            </a:r>
            <a:r>
              <a:rPr kumimoji="1" lang="zh-CN" altLang="en-US" dirty="0">
                <a:solidFill>
                  <a:srgbClr val="C00000"/>
                </a:solidFill>
              </a:rPr>
              <a:t>片内外设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/>
              <a:t>芯片的整体性能指标包括，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运算速度、存储器大小，还有片内外设的丰富程度</a:t>
            </a:r>
            <a:endParaRPr kumimoji="1" lang="en-US" altLang="zh-CN" dirty="0"/>
          </a:p>
          <a:p>
            <a:r>
              <a:rPr kumimoji="1" lang="zh-CN" altLang="en-US" dirty="0"/>
              <a:t>芯片选型要考虑</a:t>
            </a:r>
            <a:r>
              <a:rPr kumimoji="1" lang="en-US" altLang="zh-CN" dirty="0"/>
              <a:t>CPU</a:t>
            </a:r>
            <a:r>
              <a:rPr kumimoji="1" lang="zh-CN" altLang="en-US" dirty="0"/>
              <a:t>、存储器、还有片内外设是否满足业务需求</a:t>
            </a:r>
          </a:p>
        </p:txBody>
      </p:sp>
    </p:spTree>
    <p:extLst>
      <p:ext uri="{BB962C8B-B14F-4D97-AF65-F5344CB8AC3E}">
        <p14:creationId xmlns:p14="http://schemas.microsoft.com/office/powerpoint/2010/main" val="268173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C3BB8-F8A3-DF48-98F7-2D0547D1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软件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2BB269-8743-4B4F-AAB9-B099B73DF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考虑系统复杂程度，是否需要操作系统支持</a:t>
            </a:r>
            <a:endParaRPr kumimoji="1" lang="en-US" altLang="zh-CN" dirty="0"/>
          </a:p>
          <a:p>
            <a:r>
              <a:rPr kumimoji="1" lang="zh-CN" altLang="en-US" dirty="0"/>
              <a:t>周边生态，编译链成熟度</a:t>
            </a:r>
            <a:endParaRPr kumimoji="1" lang="en-US" altLang="zh-CN" dirty="0"/>
          </a:p>
          <a:p>
            <a:r>
              <a:rPr kumimoji="1" lang="zh-CN" altLang="en-US" dirty="0"/>
              <a:t>最大限度节省时间复杂度和空间复杂度</a:t>
            </a:r>
            <a:endParaRPr kumimoji="1" lang="en-US" altLang="zh-CN" dirty="0"/>
          </a:p>
          <a:p>
            <a:r>
              <a:rPr kumimoji="1" lang="zh-CN" altLang="en-US" dirty="0"/>
              <a:t>与硬件通信的编码成本（多采用中断）</a:t>
            </a:r>
            <a:endParaRPr kumimoji="1" lang="en-US" altLang="zh-CN" dirty="0"/>
          </a:p>
          <a:p>
            <a:r>
              <a:rPr kumimoji="1" lang="zh-CN" altLang="en-US" dirty="0"/>
              <a:t>高效通信采用</a:t>
            </a:r>
            <a:r>
              <a:rPr kumimoji="1" lang="en-US" altLang="zh-CN" dirty="0"/>
              <a:t>DMA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Direct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Access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623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3BDEC8-18AC-CF45-B0E0-70AECDA4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设备驱动层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B2B8ED-F45E-3449-B5E5-E547E1FA3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设备驱动层是嵌入式系统中必不可少的重要部分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使用任何外部设备都需要有相应驱动程序的支持，它为上层软件提供了设备的操作接口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上层软件不用理会设备的具体内部操作，只需调用驱动层程序提供的接口即可。驱动层一般包括：硬件抽象层</a:t>
            </a:r>
            <a:r>
              <a:rPr lang="en-GB" altLang="en-US" dirty="0"/>
              <a:t>HAL</a:t>
            </a:r>
            <a:r>
              <a:rPr lang="zh-CN" altLang="en-US" dirty="0"/>
              <a:t>、板级支持包</a:t>
            </a:r>
            <a:r>
              <a:rPr lang="en-GB" altLang="en-US" dirty="0"/>
              <a:t>BSP</a:t>
            </a:r>
            <a:r>
              <a:rPr lang="zh-CN" altLang="en-US" dirty="0"/>
              <a:t>和设备驱动程序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008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E6F96-D3EB-D047-9407-C86C173C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体系结构的分类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132681-21BD-8546-A665-6E4E16C16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zh-CN" altLang="en-US" dirty="0"/>
              <a:t>冯</a:t>
            </a:r>
            <a:r>
              <a:rPr lang="en-GB" altLang="en-US" dirty="0"/>
              <a:t>.</a:t>
            </a:r>
            <a:r>
              <a:rPr lang="zh-CN" altLang="en-US" dirty="0"/>
              <a:t>诺依曼体系结构</a:t>
            </a:r>
            <a:endParaRPr lang="en-US" altLang="zh-CN" dirty="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dirty="0"/>
              <a:t>数据和指令都存储在一个存储器中的计算机称为冯</a:t>
            </a:r>
            <a:r>
              <a:rPr lang="en-GB" altLang="en-US" dirty="0"/>
              <a:t>.</a:t>
            </a:r>
            <a:r>
              <a:rPr lang="zh-CN" altLang="en-US" dirty="0"/>
              <a:t>诺依曼机。这种结构的计算机系统由一个中央处理器单元</a:t>
            </a:r>
            <a:r>
              <a:rPr lang="en-GB" altLang="en-US" dirty="0"/>
              <a:t>(CPU)</a:t>
            </a:r>
            <a:r>
              <a:rPr lang="zh-CN" altLang="en-US" dirty="0"/>
              <a:t>和一个存储器组成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altLang="en-US" dirty="0"/>
              <a:t>   </a:t>
            </a:r>
          </a:p>
          <a:p>
            <a:pPr marL="514350" indent="-514350">
              <a:lnSpc>
                <a:spcPct val="80000"/>
              </a:lnSpc>
              <a:buFont typeface="+mj-lt"/>
              <a:buAutoNum type="arabicPeriod" startAt="2"/>
            </a:pPr>
            <a:r>
              <a:rPr lang="zh-CN" altLang="en-US" dirty="0"/>
              <a:t>哈佛体系结构</a:t>
            </a:r>
            <a:endParaRPr lang="en-US" altLang="zh-CN" dirty="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dirty="0"/>
              <a:t>哈佛结构为数据和程序提供了各自独立的存储器，程序计数器只指向程序存储器而不指向数据存储器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0418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2905</Words>
  <Application>Microsoft Macintosh PowerPoint</Application>
  <PresentationFormat>宽屏</PresentationFormat>
  <Paragraphs>350</Paragraphs>
  <Slides>56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7" baseType="lpstr">
      <vt:lpstr>等线</vt:lpstr>
      <vt:lpstr>等线 Light</vt:lpstr>
      <vt:lpstr>华文新魏</vt:lpstr>
      <vt:lpstr>楷体_GB2312</vt:lpstr>
      <vt:lpstr>FangSong</vt:lpstr>
      <vt:lpstr>Apple Chancery</vt:lpstr>
      <vt:lpstr>Arial</vt:lpstr>
      <vt:lpstr>Calibri</vt:lpstr>
      <vt:lpstr>Wingdings</vt:lpstr>
      <vt:lpstr>Office 主题​​</vt:lpstr>
      <vt:lpstr>Paint.Picture</vt:lpstr>
      <vt:lpstr>嵌入式应用系统设计 embedded application system design</vt:lpstr>
      <vt:lpstr>第四章 ARM处理器体系结构及接口设计</vt:lpstr>
      <vt:lpstr>通用嵌入式系统组成</vt:lpstr>
      <vt:lpstr>通用嵌入式系统组成</vt:lpstr>
      <vt:lpstr>硬件</vt:lpstr>
      <vt:lpstr>注意</vt:lpstr>
      <vt:lpstr>软件</vt:lpstr>
      <vt:lpstr>设备驱动层</vt:lpstr>
      <vt:lpstr>体系结构的分类</vt:lpstr>
      <vt:lpstr>冯.诺依曼体系结构</vt:lpstr>
      <vt:lpstr>PowerPoint 演示文稿</vt:lpstr>
      <vt:lpstr>哈佛体系结构</vt:lpstr>
      <vt:lpstr>PowerPoint 演示文稿</vt:lpstr>
      <vt:lpstr>注意</vt:lpstr>
      <vt:lpstr>体系差异</vt:lpstr>
      <vt:lpstr>ARM处理器的发展过程</vt:lpstr>
      <vt:lpstr>BBC MICRO</vt:lpstr>
      <vt:lpstr>ARM公司成立</vt:lpstr>
      <vt:lpstr>ARM的产品分类</vt:lpstr>
      <vt:lpstr>ARM的内核版本</vt:lpstr>
      <vt:lpstr>各个时期的版本</vt:lpstr>
      <vt:lpstr>各个时期的版本</vt:lpstr>
      <vt:lpstr>各个时期的版本</vt:lpstr>
      <vt:lpstr>第三方</vt:lpstr>
      <vt:lpstr>PowerPoint 演示文稿</vt:lpstr>
      <vt:lpstr>ARM 特性 </vt:lpstr>
      <vt:lpstr>ARM的内核特点</vt:lpstr>
      <vt:lpstr>RISC技术</vt:lpstr>
      <vt:lpstr>CISC与RISC的对比</vt:lpstr>
      <vt:lpstr>流水线技术</vt:lpstr>
      <vt:lpstr>PowerPoint 演示文稿</vt:lpstr>
      <vt:lpstr>三级流水线</vt:lpstr>
      <vt:lpstr>思考一些问题</vt:lpstr>
      <vt:lpstr>三级流水线</vt:lpstr>
      <vt:lpstr>三级流水线</vt:lpstr>
      <vt:lpstr>兼容性</vt:lpstr>
      <vt:lpstr>超标量技术</vt:lpstr>
      <vt:lpstr>PowerPoint 演示文稿</vt:lpstr>
      <vt:lpstr>PowerPoint 演示文稿</vt:lpstr>
      <vt:lpstr>多核超标量</vt:lpstr>
      <vt:lpstr>基于ARM核的微处理器</vt:lpstr>
      <vt:lpstr>Arm核硬件结构</vt:lpstr>
      <vt:lpstr>硬件结构</vt:lpstr>
      <vt:lpstr>Arm核硬件结构</vt:lpstr>
      <vt:lpstr>总线</vt:lpstr>
      <vt:lpstr>总线</vt:lpstr>
      <vt:lpstr>ARM核的数据流模型 </vt:lpstr>
      <vt:lpstr>注意</vt:lpstr>
      <vt:lpstr>工作模式和工作状态</vt:lpstr>
      <vt:lpstr>7种工作模式</vt:lpstr>
      <vt:lpstr>9种工作模式</vt:lpstr>
      <vt:lpstr>PowerPoint 演示文稿</vt:lpstr>
      <vt:lpstr>PowerPoint 演示文稿</vt:lpstr>
      <vt:lpstr>存储层次结构</vt:lpstr>
      <vt:lpstr>PowerPoint 演示文稿</vt:lpstr>
      <vt:lpstr>ARM核的硬件结构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嵌入式应用系统设计 embedded application system design</dc:title>
  <dc:creator>黄 建伟</dc:creator>
  <cp:lastModifiedBy>黄 建伟</cp:lastModifiedBy>
  <cp:revision>66</cp:revision>
  <dcterms:created xsi:type="dcterms:W3CDTF">2020-04-24T08:25:42Z</dcterms:created>
  <dcterms:modified xsi:type="dcterms:W3CDTF">2020-04-25T06:07:36Z</dcterms:modified>
</cp:coreProperties>
</file>